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notesMasterIdLst>
    <p:notesMasterId r:id="rId66"/>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3-1.png"/><Relationship Id="rId3"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4-1.png"/><Relationship Id="rId3"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5-1.png"/><Relationship Id="rId3"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6-1.png"/><Relationship Id="rId3"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7-1.png"/><Relationship Id="rId3"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8-1.png"/><Relationship Id="rId3"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9-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0-1.png"/><Relationship Id="rId3"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1-1.png"/><Relationship Id="rId3"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2-1.png"/><Relationship Id="rId3"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3-1.png"/><Relationship Id="rId3"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4-1.png"/><Relationship Id="rId3"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5-1.png"/><Relationship Id="rId3"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6-1.png"/><Relationship Id="rId3"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7-1.png"/><Relationship Id="rId3"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8-1.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9-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0-1.png"/><Relationship Id="rId3"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1-1.png"/><Relationship Id="rId3"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2-1.png"/><Relationship Id="rId3"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3-1.png"/><Relationship Id="rId3"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4-1.png"/><Relationship Id="rId3"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5-1.png"/><Relationship Id="rId3"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6-1.png"/><Relationship Id="rId3"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7-1.png"/><Relationship Id="rId3"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8-1.png"/><Relationship Id="rId3"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59-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60-1.png"/><Relationship Id="rId3"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61-1.png"/><Relationship Id="rId3"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62-1.png"/><Relationship Id="rId3"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63-1.png"/><Relationship Id="rId3"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64-1.png"/><Relationship Id="rId3"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65-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lide 6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lide 6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lide 6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lide 6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lide 6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slideLayout" Target="../slideLayouts/slideLayout18.xml"/><Relationship Id="rId1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slideLayout" Target="../slideLayouts/slideLayout20.xml"/><Relationship Id="rId8"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slideLayout" Target="../slideLayouts/slideLayout22.xml"/><Relationship Id="rId7"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slideLayout" Target="../slideLayouts/slideLayout27.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28.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slideLayout" Target="../slideLayouts/slideLayout29.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slideLayout" Target="../slideLayouts/slideLayout30.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34.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35.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36.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37.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38.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39.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40.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hyperlink" Target="http://Draw.io" TargetMode="External"/><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4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slideLayout" Target="../slideLayouts/slideLayout42.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43.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png"/><Relationship Id="rId4" Type="http://schemas.openxmlformats.org/officeDocument/2006/relationships/image" Target="../media/image-43-4.png"/><Relationship Id="rId5" Type="http://schemas.openxmlformats.org/officeDocument/2006/relationships/slideLayout" Target="../slideLayouts/slideLayout44.xml"/><Relationship Id="rId6"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slideLayout" Target="../slideLayouts/slideLayout45.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slideLayout" Target="../slideLayouts/slideLayout46.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slideLayout" Target="../slideLayouts/slideLayout47.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slideLayout" Target="../slideLayouts/slideLayout48.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slideLayout" Target="../slideLayouts/slideLayout49.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slideLayout" Target="../slideLayouts/slideLayout50.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png"/><Relationship Id="rId4" Type="http://schemas.openxmlformats.org/officeDocument/2006/relationships/image" Target="../media/image-50-4.png"/><Relationship Id="rId5" Type="http://schemas.openxmlformats.org/officeDocument/2006/relationships/slideLayout" Target="../slideLayouts/slideLayout51.xml"/><Relationship Id="rId6"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png"/><Relationship Id="rId4" Type="http://schemas.openxmlformats.org/officeDocument/2006/relationships/image" Target="../media/image-52-4.png"/><Relationship Id="rId5" Type="http://schemas.openxmlformats.org/officeDocument/2006/relationships/slideLayout" Target="../slideLayouts/slideLayout53.xml"/><Relationship Id="rId6"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slideLayout" Target="../slideLayouts/slideLayout54.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image" Target="../media/image-54-2.png"/><Relationship Id="rId3" Type="http://schemas.openxmlformats.org/officeDocument/2006/relationships/image" Target="../media/image-54-3.png"/><Relationship Id="rId4" Type="http://schemas.openxmlformats.org/officeDocument/2006/relationships/image" Target="../media/image-54-4.png"/><Relationship Id="rId5" Type="http://schemas.openxmlformats.org/officeDocument/2006/relationships/slideLayout" Target="../slideLayouts/slideLayout55.xml"/><Relationship Id="rId6"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png"/><Relationship Id="rId4" Type="http://schemas.openxmlformats.org/officeDocument/2006/relationships/image" Target="../media/image-55-4.png"/><Relationship Id="rId5" Type="http://schemas.openxmlformats.org/officeDocument/2006/relationships/slideLayout" Target="../slideLayouts/slideLayout56.xml"/><Relationship Id="rId6"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slideLayout" Target="../slideLayouts/slideLayout57.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slideLayout" Target="../slideLayouts/slideLayout58.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slideLayout" Target="../slideLayouts/slideLayout59.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slideLayout" Target="../slideLayouts/slideLayout60.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image" Target="../media/image-60-3.png"/><Relationship Id="rId4" Type="http://schemas.openxmlformats.org/officeDocument/2006/relationships/slideLayout" Target="../slideLayouts/slideLayout61.xml"/><Relationship Id="rId5"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png"/><Relationship Id="rId4" Type="http://schemas.openxmlformats.org/officeDocument/2006/relationships/slideLayout" Target="../slideLayouts/slideLayout62.xml"/><Relationship Id="rId5"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png"/><Relationship Id="rId2" Type="http://schemas.openxmlformats.org/officeDocument/2006/relationships/image" Target="../media/image-62-2.png"/><Relationship Id="rId3" Type="http://schemas.openxmlformats.org/officeDocument/2006/relationships/slideLayout" Target="../slideLayouts/slideLayout63.xml"/><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image" Target="../media/image-63-2.png"/><Relationship Id="rId3" Type="http://schemas.openxmlformats.org/officeDocument/2006/relationships/image" Target="../media/image-63-3.png"/><Relationship Id="rId4" Type="http://schemas.openxmlformats.org/officeDocument/2006/relationships/slideLayout" Target="../slideLayouts/slideLayout64.xml"/><Relationship Id="rId5"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08039"/>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 오라클 DB 프로젝트</a:t>
            </a:r>
            <a:endParaRPr lang="en-US" sz="4450" dirty="0"/>
          </a:p>
        </p:txBody>
      </p:sp>
      <p:sp>
        <p:nvSpPr>
          <p:cNvPr id="4" name="Text 1"/>
          <p:cNvSpPr/>
          <p:nvPr/>
        </p:nvSpPr>
        <p:spPr>
          <a:xfrm>
            <a:off x="7952303" y="3456980"/>
            <a:ext cx="4212193" cy="425291"/>
          </a:xfrm>
          <a:prstGeom prst="rect">
            <a:avLst/>
          </a:prstGeom>
          <a:noFill/>
          <a:ln/>
        </p:spPr>
        <p:txBody>
          <a:bodyPr wrap="none" lIns="0" tIns="0" rIns="0" bIns="0" rtlCol="0" anchor="t"/>
          <a:lstStyle/>
          <a:p>
            <a:pPr algn="ctr"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-교육 센터 운영 프로그램 개발-</a:t>
            </a:r>
            <a:endParaRPr lang="en-US" sz="2650" dirty="0"/>
          </a:p>
        </p:txBody>
      </p:sp>
      <p:sp>
        <p:nvSpPr>
          <p:cNvPr id="5" name="Text 2"/>
          <p:cNvSpPr/>
          <p:nvPr/>
        </p:nvSpPr>
        <p:spPr>
          <a:xfrm>
            <a:off x="6280190" y="4222433"/>
            <a:ext cx="7556421"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6" name="Text 3"/>
          <p:cNvSpPr/>
          <p:nvPr/>
        </p:nvSpPr>
        <p:spPr>
          <a:xfrm>
            <a:off x="6280190" y="4840486"/>
            <a:ext cx="7556421" cy="362903"/>
          </a:xfrm>
          <a:prstGeom prst="rect">
            <a:avLst/>
          </a:prstGeom>
          <a:noFill/>
          <a:ln/>
        </p:spPr>
        <p:txBody>
          <a:bodyPr wrap="none" lIns="0" tIns="0" rIns="0" bIns="0" rtlCol="0" anchor="t"/>
          <a:lstStyle/>
          <a:p>
            <a:pPr indent="0" marL="0">
              <a:lnSpc>
                <a:spcPts val="2850"/>
              </a:lnSpc>
              <a:buNone/>
            </a:pPr>
            <a:r>
              <a:rPr lang="en-US" sz="1750" b="1" spc="-36" kern="0" dirty="0">
                <a:solidFill>
                  <a:srgbClr val="E5E0DF"/>
                </a:solidFill>
                <a:latin typeface="Inter" pitchFamily="34" charset="0"/>
                <a:ea typeface="Inter" pitchFamily="34" charset="-122"/>
                <a:cs typeface="Inter" pitchFamily="34" charset="-120"/>
              </a:rPr>
              <a:t>4조 : 김두현, 김예진, 김형년, 조인제, 정다음</a:t>
            </a:r>
            <a:endParaRPr lang="en-US" sz="1750" dirty="0"/>
          </a:p>
        </p:txBody>
      </p:sp>
      <p:sp>
        <p:nvSpPr>
          <p:cNvPr id="7" name="Text 4"/>
          <p:cNvSpPr/>
          <p:nvPr/>
        </p:nvSpPr>
        <p:spPr>
          <a:xfrm>
            <a:off x="6280190" y="5458539"/>
            <a:ext cx="7556421" cy="362903"/>
          </a:xfrm>
          <a:prstGeom prst="rect">
            <a:avLst/>
          </a:prstGeom>
          <a:noFill/>
          <a:ln/>
        </p:spPr>
        <p:txBody>
          <a:bodyPr wrap="none" lIns="0" tIns="0" rIns="0" bIns="0" rtlCol="0" anchor="t"/>
          <a:lstStyle/>
          <a:p>
            <a:pPr algn="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기간 : 2025.01.31 ~ 2025.02.07</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785336"/>
            <a:ext cx="5522357" cy="690205"/>
          </a:xfrm>
          <a:prstGeom prst="rect">
            <a:avLst/>
          </a:prstGeom>
          <a:noFill/>
          <a:ln/>
        </p:spPr>
        <p:txBody>
          <a:bodyPr wrap="none" lIns="0" tIns="0" rIns="0" bIns="0" rtlCol="0" anchor="t"/>
          <a:lstStyle/>
          <a:p>
            <a:pPr indent="0" marL="0">
              <a:lnSpc>
                <a:spcPts val="5400"/>
              </a:lnSpc>
              <a:buNone/>
            </a:pPr>
            <a:r>
              <a:rPr lang="en-US" sz="4300" b="1" spc="-130" kern="0" dirty="0">
                <a:solidFill>
                  <a:srgbClr val="FFFFFF"/>
                </a:solidFill>
                <a:latin typeface="Inter Bold" pitchFamily="34" charset="0"/>
                <a:ea typeface="Inter Bold" pitchFamily="34" charset="-122"/>
                <a:cs typeface="Inter Bold" pitchFamily="34" charset="-120"/>
              </a:rPr>
              <a:t>2-2. 데이터베이스</a:t>
            </a:r>
            <a:endParaRPr lang="en-US" sz="4300" dirty="0"/>
          </a:p>
        </p:txBody>
      </p:sp>
      <p:pic>
        <p:nvPicPr>
          <p:cNvPr id="4" name="Image 1" descr="preencoded.png">    </p:cNvPr>
          <p:cNvPicPr>
            <a:picLocks noChangeAspect="1"/>
          </p:cNvPicPr>
          <p:nvPr/>
        </p:nvPicPr>
        <p:blipFill>
          <a:blip r:embed="rId2"/>
          <a:stretch>
            <a:fillRect/>
          </a:stretch>
        </p:blipFill>
        <p:spPr>
          <a:xfrm>
            <a:off x="773073" y="1806773"/>
            <a:ext cx="552212" cy="552212"/>
          </a:xfrm>
          <a:prstGeom prst="rect">
            <a:avLst/>
          </a:prstGeom>
        </p:spPr>
      </p:pic>
      <p:sp>
        <p:nvSpPr>
          <p:cNvPr id="5" name="Text 1"/>
          <p:cNvSpPr/>
          <p:nvPr/>
        </p:nvSpPr>
        <p:spPr>
          <a:xfrm>
            <a:off x="773073" y="2579846"/>
            <a:ext cx="2311718"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Inter Bold" pitchFamily="34" charset="0"/>
                <a:ea typeface="Inter Bold" pitchFamily="34" charset="-122"/>
                <a:cs typeface="Inter Bold" pitchFamily="34" charset="-120"/>
              </a:rPr>
              <a:t>강의 일정 관리</a:t>
            </a:r>
            <a:endParaRPr lang="en-US" sz="2150" dirty="0"/>
          </a:p>
        </p:txBody>
      </p:sp>
      <p:sp>
        <p:nvSpPr>
          <p:cNvPr id="6" name="Text 2"/>
          <p:cNvSpPr/>
          <p:nvPr/>
        </p:nvSpPr>
        <p:spPr>
          <a:xfrm>
            <a:off x="773073" y="3057406"/>
            <a:ext cx="2311718" cy="1413510"/>
          </a:xfrm>
          <a:prstGeom prst="rect">
            <a:avLst/>
          </a:prstGeom>
          <a:noFill/>
          <a:ln/>
        </p:spPr>
        <p:txBody>
          <a:bodyPr wrap="square" lIns="0" tIns="0" rIns="0" bIns="0" rtlCol="0" anchor="t"/>
          <a:lstStyle/>
          <a:p>
            <a:pPr algn="l" indent="0" marL="0">
              <a:lnSpc>
                <a:spcPts val="2750"/>
              </a:lnSpc>
              <a:buNone/>
            </a:pPr>
            <a:r>
              <a:rPr lang="en-US" sz="1700" spc="-35" kern="0" dirty="0">
                <a:solidFill>
                  <a:srgbClr val="E5E0DF"/>
                </a:solidFill>
                <a:latin typeface="Inter" pitchFamily="34" charset="0"/>
                <a:ea typeface="Inter" pitchFamily="34" charset="-122"/>
                <a:cs typeface="Inter" pitchFamily="34" charset="-120"/>
              </a:rPr>
              <a:t>강좌 정보, 강사 정보, 강의 시간 및 장소 등을 효율적으로 관리할 수 있는 기능입니다.</a:t>
            </a:r>
            <a:endParaRPr lang="en-US" sz="1700" dirty="0"/>
          </a:p>
        </p:txBody>
      </p:sp>
      <p:pic>
        <p:nvPicPr>
          <p:cNvPr id="7" name="Image 2" descr="preencoded.png">    </p:cNvPr>
          <p:cNvPicPr>
            <a:picLocks noChangeAspect="1"/>
          </p:cNvPicPr>
          <p:nvPr/>
        </p:nvPicPr>
        <p:blipFill>
          <a:blip r:embed="rId3"/>
          <a:stretch>
            <a:fillRect/>
          </a:stretch>
        </p:blipFill>
        <p:spPr>
          <a:xfrm>
            <a:off x="3416022" y="1806773"/>
            <a:ext cx="552212" cy="552212"/>
          </a:xfrm>
          <a:prstGeom prst="rect">
            <a:avLst/>
          </a:prstGeom>
        </p:spPr>
      </p:pic>
      <p:sp>
        <p:nvSpPr>
          <p:cNvPr id="8" name="Text 3"/>
          <p:cNvSpPr/>
          <p:nvPr/>
        </p:nvSpPr>
        <p:spPr>
          <a:xfrm>
            <a:off x="3416022" y="2579846"/>
            <a:ext cx="2311837"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Inter Bold" pitchFamily="34" charset="0"/>
                <a:ea typeface="Inter Bold" pitchFamily="34" charset="-122"/>
                <a:cs typeface="Inter Bold" pitchFamily="34" charset="-120"/>
              </a:rPr>
              <a:t>출결 관리</a:t>
            </a:r>
            <a:endParaRPr lang="en-US" sz="2150" dirty="0"/>
          </a:p>
        </p:txBody>
      </p:sp>
      <p:sp>
        <p:nvSpPr>
          <p:cNvPr id="9" name="Text 4"/>
          <p:cNvSpPr/>
          <p:nvPr/>
        </p:nvSpPr>
        <p:spPr>
          <a:xfrm>
            <a:off x="3416022" y="3057406"/>
            <a:ext cx="2311837" cy="1413510"/>
          </a:xfrm>
          <a:prstGeom prst="rect">
            <a:avLst/>
          </a:prstGeom>
          <a:noFill/>
          <a:ln/>
        </p:spPr>
        <p:txBody>
          <a:bodyPr wrap="square" lIns="0" tIns="0" rIns="0" bIns="0" rtlCol="0" anchor="t"/>
          <a:lstStyle/>
          <a:p>
            <a:pPr algn="l" indent="0" marL="0">
              <a:lnSpc>
                <a:spcPts val="2750"/>
              </a:lnSpc>
              <a:buNone/>
            </a:pPr>
            <a:r>
              <a:rPr lang="en-US" sz="1700" spc="-35" kern="0" dirty="0">
                <a:solidFill>
                  <a:srgbClr val="E5E0DF"/>
                </a:solidFill>
                <a:latin typeface="Inter" pitchFamily="34" charset="0"/>
                <a:ea typeface="Inter" pitchFamily="34" charset="-122"/>
                <a:cs typeface="Inter" pitchFamily="34" charset="-120"/>
              </a:rPr>
              <a:t>교육생 출석 현황을 실시간으로 기록하고, 출석률 통계를 제공하는 기능입니다.</a:t>
            </a:r>
            <a:endParaRPr lang="en-US" sz="1700" dirty="0"/>
          </a:p>
        </p:txBody>
      </p:sp>
      <p:pic>
        <p:nvPicPr>
          <p:cNvPr id="10" name="Image 3" descr="preencoded.png">    </p:cNvPr>
          <p:cNvPicPr>
            <a:picLocks noChangeAspect="1"/>
          </p:cNvPicPr>
          <p:nvPr/>
        </p:nvPicPr>
        <p:blipFill>
          <a:blip r:embed="rId4"/>
          <a:stretch>
            <a:fillRect/>
          </a:stretch>
        </p:blipFill>
        <p:spPr>
          <a:xfrm>
            <a:off x="6059091" y="1806773"/>
            <a:ext cx="552212" cy="552212"/>
          </a:xfrm>
          <a:prstGeom prst="rect">
            <a:avLst/>
          </a:prstGeom>
        </p:spPr>
      </p:pic>
      <p:sp>
        <p:nvSpPr>
          <p:cNvPr id="11" name="Text 5"/>
          <p:cNvSpPr/>
          <p:nvPr/>
        </p:nvSpPr>
        <p:spPr>
          <a:xfrm>
            <a:off x="6059091" y="2579846"/>
            <a:ext cx="2311718"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Inter Bold" pitchFamily="34" charset="0"/>
                <a:ea typeface="Inter Bold" pitchFamily="34" charset="-122"/>
                <a:cs typeface="Inter Bold" pitchFamily="34" charset="-120"/>
              </a:rPr>
              <a:t>시험 및 성적 관리</a:t>
            </a:r>
            <a:endParaRPr lang="en-US" sz="2150" dirty="0"/>
          </a:p>
        </p:txBody>
      </p:sp>
      <p:sp>
        <p:nvSpPr>
          <p:cNvPr id="12" name="Text 6"/>
          <p:cNvSpPr/>
          <p:nvPr/>
        </p:nvSpPr>
        <p:spPr>
          <a:xfrm>
            <a:off x="6059091" y="3057406"/>
            <a:ext cx="2311718" cy="1060133"/>
          </a:xfrm>
          <a:prstGeom prst="rect">
            <a:avLst/>
          </a:prstGeom>
          <a:noFill/>
          <a:ln/>
        </p:spPr>
        <p:txBody>
          <a:bodyPr wrap="square" lIns="0" tIns="0" rIns="0" bIns="0" rtlCol="0" anchor="t"/>
          <a:lstStyle/>
          <a:p>
            <a:pPr algn="l" indent="0" marL="0">
              <a:lnSpc>
                <a:spcPts val="2750"/>
              </a:lnSpc>
              <a:buNone/>
            </a:pPr>
            <a:r>
              <a:rPr lang="en-US" sz="1700" spc="-35" kern="0" dirty="0">
                <a:solidFill>
                  <a:srgbClr val="E5E0DF"/>
                </a:solidFill>
                <a:latin typeface="Inter" pitchFamily="34" charset="0"/>
                <a:ea typeface="Inter" pitchFamily="34" charset="-122"/>
                <a:cs typeface="Inter" pitchFamily="34" charset="-120"/>
              </a:rPr>
              <a:t>시험 문제 및 성적 등록을 관리하고, 성적을 과목별로 출력하는 기능입니다.</a:t>
            </a:r>
            <a:endParaRPr lang="en-US" sz="1700" dirty="0"/>
          </a:p>
        </p:txBody>
      </p:sp>
      <p:pic>
        <p:nvPicPr>
          <p:cNvPr id="13" name="Image 4" descr="preencoded.png">    </p:cNvPr>
          <p:cNvPicPr>
            <a:picLocks noChangeAspect="1"/>
          </p:cNvPicPr>
          <p:nvPr/>
        </p:nvPicPr>
        <p:blipFill>
          <a:blip r:embed="rId5"/>
          <a:stretch>
            <a:fillRect/>
          </a:stretch>
        </p:blipFill>
        <p:spPr>
          <a:xfrm>
            <a:off x="773073" y="5133499"/>
            <a:ext cx="552212" cy="552212"/>
          </a:xfrm>
          <a:prstGeom prst="rect">
            <a:avLst/>
          </a:prstGeom>
        </p:spPr>
      </p:pic>
      <p:sp>
        <p:nvSpPr>
          <p:cNvPr id="14" name="Text 7"/>
          <p:cNvSpPr/>
          <p:nvPr/>
        </p:nvSpPr>
        <p:spPr>
          <a:xfrm>
            <a:off x="773073" y="5906572"/>
            <a:ext cx="2311718"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Inter Bold" pitchFamily="34" charset="0"/>
                <a:ea typeface="Inter Bold" pitchFamily="34" charset="-122"/>
                <a:cs typeface="Inter Bold" pitchFamily="34" charset="-120"/>
              </a:rPr>
              <a:t>과정 관리</a:t>
            </a:r>
            <a:endParaRPr lang="en-US" sz="2150" dirty="0"/>
          </a:p>
        </p:txBody>
      </p:sp>
      <p:sp>
        <p:nvSpPr>
          <p:cNvPr id="15" name="Text 8"/>
          <p:cNvSpPr/>
          <p:nvPr/>
        </p:nvSpPr>
        <p:spPr>
          <a:xfrm>
            <a:off x="773073" y="6384131"/>
            <a:ext cx="2311718" cy="1060133"/>
          </a:xfrm>
          <a:prstGeom prst="rect">
            <a:avLst/>
          </a:prstGeom>
          <a:noFill/>
          <a:ln/>
        </p:spPr>
        <p:txBody>
          <a:bodyPr wrap="square" lIns="0" tIns="0" rIns="0" bIns="0" rtlCol="0" anchor="t"/>
          <a:lstStyle/>
          <a:p>
            <a:pPr algn="l" indent="0" marL="0">
              <a:lnSpc>
                <a:spcPts val="2750"/>
              </a:lnSpc>
              <a:buNone/>
            </a:pPr>
            <a:r>
              <a:rPr lang="en-US" sz="1700" spc="-35" kern="0" dirty="0">
                <a:solidFill>
                  <a:srgbClr val="E5E0DF"/>
                </a:solidFill>
                <a:latin typeface="Inter" pitchFamily="34" charset="0"/>
                <a:ea typeface="Inter" pitchFamily="34" charset="-122"/>
                <a:cs typeface="Inter" pitchFamily="34" charset="-120"/>
              </a:rPr>
              <a:t>교육 과정의 정의, 진행 기간, 과목 구성 등을 관리하고 운영하는 기능입니다.</a:t>
            </a:r>
            <a:endParaRPr lang="en-US" sz="1700" dirty="0"/>
          </a:p>
        </p:txBody>
      </p:sp>
      <p:pic>
        <p:nvPicPr>
          <p:cNvPr id="16" name="Image 5" descr="preencoded.png">    </p:cNvPr>
          <p:cNvPicPr>
            <a:picLocks noChangeAspect="1"/>
          </p:cNvPicPr>
          <p:nvPr/>
        </p:nvPicPr>
        <p:blipFill>
          <a:blip r:embed="rId6"/>
          <a:stretch>
            <a:fillRect/>
          </a:stretch>
        </p:blipFill>
        <p:spPr>
          <a:xfrm>
            <a:off x="3416022" y="5133499"/>
            <a:ext cx="552212" cy="552212"/>
          </a:xfrm>
          <a:prstGeom prst="rect">
            <a:avLst/>
          </a:prstGeom>
        </p:spPr>
      </p:pic>
      <p:sp>
        <p:nvSpPr>
          <p:cNvPr id="17" name="Text 9"/>
          <p:cNvSpPr/>
          <p:nvPr/>
        </p:nvSpPr>
        <p:spPr>
          <a:xfrm>
            <a:off x="3416022" y="5906572"/>
            <a:ext cx="2311837"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Inter Bold" pitchFamily="34" charset="0"/>
                <a:ea typeface="Inter Bold" pitchFamily="34" charset="-122"/>
                <a:cs typeface="Inter Bold" pitchFamily="34" charset="-120"/>
              </a:rPr>
              <a:t>교사 관리</a:t>
            </a:r>
            <a:endParaRPr lang="en-US" sz="2150" dirty="0"/>
          </a:p>
        </p:txBody>
      </p:sp>
      <p:sp>
        <p:nvSpPr>
          <p:cNvPr id="18" name="Text 10"/>
          <p:cNvSpPr/>
          <p:nvPr/>
        </p:nvSpPr>
        <p:spPr>
          <a:xfrm>
            <a:off x="3416022" y="6384131"/>
            <a:ext cx="2311837" cy="1060133"/>
          </a:xfrm>
          <a:prstGeom prst="rect">
            <a:avLst/>
          </a:prstGeom>
          <a:noFill/>
          <a:ln/>
        </p:spPr>
        <p:txBody>
          <a:bodyPr wrap="square" lIns="0" tIns="0" rIns="0" bIns="0" rtlCol="0" anchor="t"/>
          <a:lstStyle/>
          <a:p>
            <a:pPr algn="l" indent="0" marL="0">
              <a:lnSpc>
                <a:spcPts val="2750"/>
              </a:lnSpc>
              <a:buNone/>
            </a:pPr>
            <a:r>
              <a:rPr lang="en-US" sz="1700" spc="-35" kern="0" dirty="0">
                <a:solidFill>
                  <a:srgbClr val="E5E0DF"/>
                </a:solidFill>
                <a:latin typeface="Inter" pitchFamily="34" charset="0"/>
                <a:ea typeface="Inter" pitchFamily="34" charset="-122"/>
                <a:cs typeface="Inter" pitchFamily="34" charset="-120"/>
              </a:rPr>
              <a:t>교사의 기본 정보 등록 및 관리, 강의 배정 및 출결 관리 기능입니다.</a:t>
            </a:r>
            <a:endParaRPr lang="en-US" sz="1700" dirty="0"/>
          </a:p>
        </p:txBody>
      </p:sp>
      <p:pic>
        <p:nvPicPr>
          <p:cNvPr id="19" name="Image 6" descr="preencoded.png">    </p:cNvPr>
          <p:cNvPicPr>
            <a:picLocks noChangeAspect="1"/>
          </p:cNvPicPr>
          <p:nvPr/>
        </p:nvPicPr>
        <p:blipFill>
          <a:blip r:embed="rId7"/>
          <a:stretch>
            <a:fillRect/>
          </a:stretch>
        </p:blipFill>
        <p:spPr>
          <a:xfrm>
            <a:off x="6059091" y="5133499"/>
            <a:ext cx="552212" cy="552212"/>
          </a:xfrm>
          <a:prstGeom prst="rect">
            <a:avLst/>
          </a:prstGeom>
        </p:spPr>
      </p:pic>
      <p:sp>
        <p:nvSpPr>
          <p:cNvPr id="20" name="Text 11"/>
          <p:cNvSpPr/>
          <p:nvPr/>
        </p:nvSpPr>
        <p:spPr>
          <a:xfrm>
            <a:off x="6059091" y="5906572"/>
            <a:ext cx="2311718" cy="345043"/>
          </a:xfrm>
          <a:prstGeom prst="rect">
            <a:avLst/>
          </a:prstGeom>
          <a:noFill/>
          <a:ln/>
        </p:spPr>
        <p:txBody>
          <a:bodyPr wrap="none" lIns="0" tIns="0" rIns="0" bIns="0" rtlCol="0" anchor="t"/>
          <a:lstStyle/>
          <a:p>
            <a:pPr algn="l" indent="0" marL="0">
              <a:lnSpc>
                <a:spcPts val="2700"/>
              </a:lnSpc>
              <a:buNone/>
            </a:pPr>
            <a:r>
              <a:rPr lang="en-US" sz="2150" b="1" spc="-65" kern="0" dirty="0">
                <a:solidFill>
                  <a:srgbClr val="E5E0DF"/>
                </a:solidFill>
                <a:latin typeface="Inter Bold" pitchFamily="34" charset="0"/>
                <a:ea typeface="Inter Bold" pitchFamily="34" charset="-122"/>
                <a:cs typeface="Inter Bold" pitchFamily="34" charset="-120"/>
              </a:rPr>
              <a:t>교육생 관리 </a:t>
            </a:r>
            <a:endParaRPr lang="en-US" sz="2150" dirty="0"/>
          </a:p>
        </p:txBody>
      </p:sp>
      <p:sp>
        <p:nvSpPr>
          <p:cNvPr id="21" name="Text 12"/>
          <p:cNvSpPr/>
          <p:nvPr/>
        </p:nvSpPr>
        <p:spPr>
          <a:xfrm>
            <a:off x="6059091" y="6384131"/>
            <a:ext cx="2311718" cy="1060133"/>
          </a:xfrm>
          <a:prstGeom prst="rect">
            <a:avLst/>
          </a:prstGeom>
          <a:noFill/>
          <a:ln/>
        </p:spPr>
        <p:txBody>
          <a:bodyPr wrap="square" lIns="0" tIns="0" rIns="0" bIns="0" rtlCol="0" anchor="t"/>
          <a:lstStyle/>
          <a:p>
            <a:pPr algn="l" indent="0" marL="0">
              <a:lnSpc>
                <a:spcPts val="2750"/>
              </a:lnSpc>
              <a:buNone/>
            </a:pPr>
            <a:r>
              <a:rPr lang="en-US" sz="1700" spc="-35" kern="0" dirty="0">
                <a:solidFill>
                  <a:srgbClr val="E5E0DF"/>
                </a:solidFill>
                <a:latin typeface="Inter" pitchFamily="34" charset="0"/>
                <a:ea typeface="Inter" pitchFamily="34" charset="-122"/>
                <a:cs typeface="Inter" pitchFamily="34" charset="-120"/>
              </a:rPr>
              <a:t>교육생의 정보 등록, 강의 수강 현황, 성적 조회 등을 관리하는 기능입니다.</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5216" y="609005"/>
            <a:ext cx="5537359" cy="692110"/>
          </a:xfrm>
          <a:prstGeom prst="rect">
            <a:avLst/>
          </a:prstGeom>
          <a:noFill/>
          <a:ln/>
        </p:spPr>
        <p:txBody>
          <a:bodyPr wrap="none" lIns="0" tIns="0" rIns="0" bIns="0" rtlCol="0" anchor="t"/>
          <a:lstStyle/>
          <a:p>
            <a:pPr indent="0" marL="0">
              <a:lnSpc>
                <a:spcPts val="5450"/>
              </a:lnSpc>
              <a:buNone/>
            </a:pPr>
            <a:r>
              <a:rPr lang="en-US" sz="4350" b="1" spc="-131" kern="0" dirty="0">
                <a:solidFill>
                  <a:srgbClr val="FFFFFF"/>
                </a:solidFill>
                <a:latin typeface="Inter Bold" pitchFamily="34" charset="0"/>
                <a:ea typeface="Inter Bold" pitchFamily="34" charset="-122"/>
                <a:cs typeface="Inter Bold" pitchFamily="34" charset="-120"/>
              </a:rPr>
              <a:t>2-2. 데이터베이스 설계</a:t>
            </a:r>
            <a:endParaRPr lang="en-US" sz="4350" dirty="0"/>
          </a:p>
        </p:txBody>
      </p:sp>
      <p:sp>
        <p:nvSpPr>
          <p:cNvPr id="3" name="Text 1"/>
          <p:cNvSpPr/>
          <p:nvPr/>
        </p:nvSpPr>
        <p:spPr>
          <a:xfrm>
            <a:off x="775216" y="1633299"/>
            <a:ext cx="3322320" cy="415171"/>
          </a:xfrm>
          <a:prstGeom prst="rect">
            <a:avLst/>
          </a:prstGeom>
          <a:noFill/>
          <a:ln/>
        </p:spPr>
        <p:txBody>
          <a:bodyPr wrap="none" lIns="0" tIns="0" rIns="0" bIns="0" rtlCol="0" anchor="t"/>
          <a:lstStyle/>
          <a:p>
            <a:pPr algn="l" indent="0" marL="0">
              <a:lnSpc>
                <a:spcPts val="3250"/>
              </a:lnSpc>
              <a:buNone/>
            </a:pPr>
            <a:r>
              <a:rPr lang="en-US" sz="2600" b="1" spc="-78" kern="0" dirty="0">
                <a:solidFill>
                  <a:srgbClr val="FFFFFF"/>
                </a:solidFill>
                <a:latin typeface="Inter Bold" pitchFamily="34" charset="0"/>
                <a:ea typeface="Inter Bold" pitchFamily="34" charset="-122"/>
                <a:cs typeface="Inter Bold" pitchFamily="34" charset="-120"/>
              </a:rPr>
              <a:t>1. ERD 설계 - 논리</a:t>
            </a:r>
            <a:endParaRPr lang="en-US" sz="2600" dirty="0"/>
          </a:p>
        </p:txBody>
      </p:sp>
      <p:pic>
        <p:nvPicPr>
          <p:cNvPr id="4" name="Image 0" descr="preencoded.png">    </p:cNvPr>
          <p:cNvPicPr>
            <a:picLocks noChangeAspect="1"/>
          </p:cNvPicPr>
          <p:nvPr/>
        </p:nvPicPr>
        <p:blipFill>
          <a:blip r:embed="rId1"/>
          <a:stretch>
            <a:fillRect/>
          </a:stretch>
        </p:blipFill>
        <p:spPr>
          <a:xfrm>
            <a:off x="3078599" y="2380655"/>
            <a:ext cx="8473202" cy="52410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75216" y="609005"/>
            <a:ext cx="5537359" cy="692110"/>
          </a:xfrm>
          <a:prstGeom prst="rect">
            <a:avLst/>
          </a:prstGeom>
          <a:noFill/>
          <a:ln/>
        </p:spPr>
        <p:txBody>
          <a:bodyPr wrap="none" lIns="0" tIns="0" rIns="0" bIns="0" rtlCol="0" anchor="t"/>
          <a:lstStyle/>
          <a:p>
            <a:pPr indent="0" marL="0">
              <a:lnSpc>
                <a:spcPts val="5450"/>
              </a:lnSpc>
              <a:buNone/>
            </a:pPr>
            <a:r>
              <a:rPr lang="en-US" sz="4350" b="1" spc="-131" kern="0" dirty="0">
                <a:solidFill>
                  <a:srgbClr val="FFFFFF"/>
                </a:solidFill>
                <a:latin typeface="Inter Bold" pitchFamily="34" charset="0"/>
                <a:ea typeface="Inter Bold" pitchFamily="34" charset="-122"/>
                <a:cs typeface="Inter Bold" pitchFamily="34" charset="-120"/>
              </a:rPr>
              <a:t>2-2. 데이터베이스 설계</a:t>
            </a:r>
            <a:endParaRPr lang="en-US" sz="4350" dirty="0"/>
          </a:p>
        </p:txBody>
      </p:sp>
      <p:sp>
        <p:nvSpPr>
          <p:cNvPr id="3" name="Text 1"/>
          <p:cNvSpPr/>
          <p:nvPr/>
        </p:nvSpPr>
        <p:spPr>
          <a:xfrm>
            <a:off x="775216" y="1633299"/>
            <a:ext cx="3322320" cy="415171"/>
          </a:xfrm>
          <a:prstGeom prst="rect">
            <a:avLst/>
          </a:prstGeom>
          <a:noFill/>
          <a:ln/>
        </p:spPr>
        <p:txBody>
          <a:bodyPr wrap="none" lIns="0" tIns="0" rIns="0" bIns="0" rtlCol="0" anchor="t"/>
          <a:lstStyle/>
          <a:p>
            <a:pPr algn="l" indent="0" marL="0">
              <a:lnSpc>
                <a:spcPts val="3250"/>
              </a:lnSpc>
              <a:buNone/>
            </a:pPr>
            <a:r>
              <a:rPr lang="en-US" sz="2600" b="1" spc="-78" kern="0" dirty="0">
                <a:solidFill>
                  <a:srgbClr val="FFFFFF"/>
                </a:solidFill>
                <a:latin typeface="Inter Bold" pitchFamily="34" charset="0"/>
                <a:ea typeface="Inter Bold" pitchFamily="34" charset="-122"/>
                <a:cs typeface="Inter Bold" pitchFamily="34" charset="-120"/>
              </a:rPr>
              <a:t>1. ERD 설계 - 물리</a:t>
            </a:r>
            <a:endParaRPr lang="en-US" sz="2600" dirty="0"/>
          </a:p>
        </p:txBody>
      </p:sp>
      <p:pic>
        <p:nvPicPr>
          <p:cNvPr id="4" name="Image 0" descr="preencoded.png">    </p:cNvPr>
          <p:cNvPicPr>
            <a:picLocks noChangeAspect="1"/>
          </p:cNvPicPr>
          <p:nvPr/>
        </p:nvPicPr>
        <p:blipFill>
          <a:blip r:embed="rId1"/>
          <a:stretch>
            <a:fillRect/>
          </a:stretch>
        </p:blipFill>
        <p:spPr>
          <a:xfrm>
            <a:off x="3016806" y="2380655"/>
            <a:ext cx="8596789" cy="52410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74013" y="531138"/>
            <a:ext cx="4814649" cy="601861"/>
          </a:xfrm>
          <a:prstGeom prst="rect">
            <a:avLst/>
          </a:prstGeom>
          <a:noFill/>
          <a:ln/>
        </p:spPr>
        <p:txBody>
          <a:bodyPr wrap="none" lIns="0" tIns="0" rIns="0" bIns="0" rtlCol="0" anchor="t"/>
          <a:lstStyle/>
          <a:p>
            <a:pPr indent="0" marL="0">
              <a:lnSpc>
                <a:spcPts val="4700"/>
              </a:lnSpc>
              <a:buNone/>
            </a:pPr>
            <a:r>
              <a:rPr lang="en-US" sz="3750" b="1" spc="-114" kern="0" dirty="0">
                <a:solidFill>
                  <a:srgbClr val="FFFFFF"/>
                </a:solidFill>
                <a:latin typeface="Inter Bold" pitchFamily="34" charset="0"/>
                <a:ea typeface="Inter Bold" pitchFamily="34" charset="-122"/>
                <a:cs typeface="Inter Bold" pitchFamily="34" charset="-120"/>
              </a:rPr>
              <a:t>2-2. 데이터베이스 설계</a:t>
            </a:r>
            <a:endParaRPr lang="en-US" sz="3750" dirty="0"/>
          </a:p>
        </p:txBody>
      </p:sp>
      <p:sp>
        <p:nvSpPr>
          <p:cNvPr id="3" name="Text 1"/>
          <p:cNvSpPr/>
          <p:nvPr/>
        </p:nvSpPr>
        <p:spPr>
          <a:xfrm>
            <a:off x="674013" y="1421844"/>
            <a:ext cx="3787021" cy="360998"/>
          </a:xfrm>
          <a:prstGeom prst="rect">
            <a:avLst/>
          </a:prstGeom>
          <a:noFill/>
          <a:ln/>
        </p:spPr>
        <p:txBody>
          <a:bodyPr wrap="none" lIns="0" tIns="0" rIns="0" bIns="0" rtlCol="0" anchor="t"/>
          <a:lstStyle/>
          <a:p>
            <a:pPr algn="l" indent="0" marL="0">
              <a:lnSpc>
                <a:spcPts val="2800"/>
              </a:lnSpc>
              <a:buNone/>
            </a:pPr>
            <a:r>
              <a:rPr lang="en-US" sz="2250" b="1" spc="-68" kern="0" dirty="0">
                <a:solidFill>
                  <a:srgbClr val="FFFFFF"/>
                </a:solidFill>
                <a:latin typeface="Inter Bold" pitchFamily="34" charset="0"/>
                <a:ea typeface="Inter Bold" pitchFamily="34" charset="-122"/>
                <a:cs typeface="Inter Bold" pitchFamily="34" charset="-120"/>
              </a:rPr>
              <a:t>1.  ERD 설계 - 상세 설명 - 관리자</a:t>
            </a:r>
            <a:endParaRPr lang="en-US" sz="2250" dirty="0"/>
          </a:p>
        </p:txBody>
      </p:sp>
      <p:pic>
        <p:nvPicPr>
          <p:cNvPr id="4" name="Image 0" descr="preencoded.png">    </p:cNvPr>
          <p:cNvPicPr>
            <a:picLocks noChangeAspect="1"/>
          </p:cNvPicPr>
          <p:nvPr/>
        </p:nvPicPr>
        <p:blipFill>
          <a:blip r:embed="rId1"/>
          <a:stretch>
            <a:fillRect/>
          </a:stretch>
        </p:blipFill>
        <p:spPr>
          <a:xfrm>
            <a:off x="1534954" y="2288262"/>
            <a:ext cx="8259842" cy="5193625"/>
          </a:xfrm>
          <a:prstGeom prst="rect">
            <a:avLst/>
          </a:prstGeom>
        </p:spPr>
      </p:pic>
      <p:sp>
        <p:nvSpPr>
          <p:cNvPr id="5" name="Text 2"/>
          <p:cNvSpPr/>
          <p:nvPr/>
        </p:nvSpPr>
        <p:spPr>
          <a:xfrm>
            <a:off x="11133296" y="2139077"/>
            <a:ext cx="2830592" cy="308134"/>
          </a:xfrm>
          <a:prstGeom prst="rect">
            <a:avLst/>
          </a:prstGeom>
          <a:noFill/>
          <a:ln/>
        </p:spPr>
        <p:txBody>
          <a:bodyPr wrap="none" lIns="0" tIns="0" rIns="0" bIns="0" rtlCol="0" anchor="t"/>
          <a:lstStyle/>
          <a:p>
            <a:pPr marL="342900" indent="-342900">
              <a:lnSpc>
                <a:spcPts val="2400"/>
              </a:lnSpc>
              <a:buSzPct val="100000"/>
              <a:buChar char="•"/>
            </a:pPr>
            <a:r>
              <a:rPr lang="en-US" sz="1500" spc="-30" kern="0" dirty="0">
                <a:solidFill>
                  <a:srgbClr val="E5E0DF"/>
                </a:solidFill>
                <a:latin typeface="Inter" pitchFamily="34" charset="0"/>
                <a:ea typeface="Inter" pitchFamily="34" charset="-122"/>
                <a:cs typeface="Inter" pitchFamily="34" charset="-120"/>
              </a:rPr>
              <a:t>교사 정보 등록 및 관리</a:t>
            </a:r>
            <a:endParaRPr lang="en-US" sz="1500" dirty="0"/>
          </a:p>
        </p:txBody>
      </p:sp>
      <p:sp>
        <p:nvSpPr>
          <p:cNvPr id="6" name="Text 3"/>
          <p:cNvSpPr/>
          <p:nvPr/>
        </p:nvSpPr>
        <p:spPr>
          <a:xfrm>
            <a:off x="11133296" y="2514600"/>
            <a:ext cx="2830592" cy="308134"/>
          </a:xfrm>
          <a:prstGeom prst="rect">
            <a:avLst/>
          </a:prstGeom>
          <a:noFill/>
          <a:ln/>
        </p:spPr>
        <p:txBody>
          <a:bodyPr wrap="none" lIns="0" tIns="0" rIns="0" bIns="0" rtlCol="0" anchor="t"/>
          <a:lstStyle/>
          <a:p>
            <a:pPr marL="342900" indent="-342900">
              <a:lnSpc>
                <a:spcPts val="2400"/>
              </a:lnSpc>
              <a:buSzPct val="100000"/>
              <a:buChar char="•"/>
            </a:pPr>
            <a:r>
              <a:rPr lang="en-US" sz="1500" spc="-30" kern="0" dirty="0">
                <a:solidFill>
                  <a:srgbClr val="E5E0DF"/>
                </a:solidFill>
                <a:latin typeface="Inter" pitchFamily="34" charset="0"/>
                <a:ea typeface="Inter" pitchFamily="34" charset="-122"/>
                <a:cs typeface="Inter" pitchFamily="34" charset="-120"/>
              </a:rPr>
              <a:t>수료생 사후처리</a:t>
            </a:r>
            <a:endParaRPr lang="en-US" sz="1500" dirty="0"/>
          </a:p>
        </p:txBody>
      </p:sp>
      <p:sp>
        <p:nvSpPr>
          <p:cNvPr id="7" name="Text 4"/>
          <p:cNvSpPr/>
          <p:nvPr/>
        </p:nvSpPr>
        <p:spPr>
          <a:xfrm>
            <a:off x="11133296" y="2890123"/>
            <a:ext cx="2830592" cy="308134"/>
          </a:xfrm>
          <a:prstGeom prst="rect">
            <a:avLst/>
          </a:prstGeom>
          <a:noFill/>
          <a:ln/>
        </p:spPr>
        <p:txBody>
          <a:bodyPr wrap="none" lIns="0" tIns="0" rIns="0" bIns="0" rtlCol="0" anchor="t"/>
          <a:lstStyle/>
          <a:p>
            <a:pPr marL="342900" indent="-342900">
              <a:lnSpc>
                <a:spcPts val="2400"/>
              </a:lnSpc>
              <a:buSzPct val="100000"/>
              <a:buChar char="•"/>
            </a:pPr>
            <a:r>
              <a:rPr lang="en-US" sz="1500" spc="-30" kern="0" dirty="0">
                <a:solidFill>
                  <a:srgbClr val="E5E0DF"/>
                </a:solidFill>
                <a:latin typeface="Inter" pitchFamily="34" charset="0"/>
                <a:ea typeface="Inter" pitchFamily="34" charset="-122"/>
                <a:cs typeface="Inter" pitchFamily="34" charset="-120"/>
              </a:rPr>
              <a:t>관리자 강사평가</a:t>
            </a:r>
            <a:endParaRPr lang="en-US" sz="1500" dirty="0"/>
          </a:p>
        </p:txBody>
      </p:sp>
      <p:sp>
        <p:nvSpPr>
          <p:cNvPr id="8" name="Text 5"/>
          <p:cNvSpPr/>
          <p:nvPr/>
        </p:nvSpPr>
        <p:spPr>
          <a:xfrm>
            <a:off x="11133296" y="3265646"/>
            <a:ext cx="2830592" cy="616268"/>
          </a:xfrm>
          <a:prstGeom prst="rect">
            <a:avLst/>
          </a:prstGeom>
          <a:noFill/>
          <a:ln/>
        </p:spPr>
        <p:txBody>
          <a:bodyPr wrap="square" lIns="0" tIns="0" rIns="0" bIns="0" rtlCol="0" anchor="t"/>
          <a:lstStyle/>
          <a:p>
            <a:pPr marL="342900" indent="-342900">
              <a:lnSpc>
                <a:spcPts val="2400"/>
              </a:lnSpc>
              <a:buSzPct val="100000"/>
              <a:buChar char="•"/>
            </a:pPr>
            <a:r>
              <a:rPr lang="en-US" sz="1500" spc="-30" kern="0" dirty="0">
                <a:solidFill>
                  <a:srgbClr val="E5E0DF"/>
                </a:solidFill>
                <a:latin typeface="Inter" pitchFamily="34" charset="0"/>
                <a:ea typeface="Inter" pitchFamily="34" charset="-122"/>
                <a:cs typeface="Inter" pitchFamily="34" charset="-120"/>
              </a:rPr>
              <a:t>교육생 관리(시험성적관리, 출결관리)</a:t>
            </a:r>
            <a:endParaRPr lang="en-US" sz="1500" dirty="0"/>
          </a:p>
        </p:txBody>
      </p:sp>
      <p:sp>
        <p:nvSpPr>
          <p:cNvPr id="9" name="Text 6"/>
          <p:cNvSpPr/>
          <p:nvPr/>
        </p:nvSpPr>
        <p:spPr>
          <a:xfrm>
            <a:off x="11133296" y="3949303"/>
            <a:ext cx="2830592" cy="924401"/>
          </a:xfrm>
          <a:prstGeom prst="rect">
            <a:avLst/>
          </a:prstGeom>
          <a:noFill/>
          <a:ln/>
        </p:spPr>
        <p:txBody>
          <a:bodyPr wrap="square" lIns="0" tIns="0" rIns="0" bIns="0" rtlCol="0" anchor="t"/>
          <a:lstStyle/>
          <a:p>
            <a:pPr marL="342900" indent="-342900">
              <a:lnSpc>
                <a:spcPts val="2400"/>
              </a:lnSpc>
              <a:buSzPct val="100000"/>
              <a:buChar char="•"/>
            </a:pPr>
            <a:r>
              <a:rPr lang="en-US" sz="1500" spc="-30" kern="0" dirty="0">
                <a:solidFill>
                  <a:srgbClr val="E5E0DF"/>
                </a:solidFill>
                <a:latin typeface="Inter" pitchFamily="34" charset="0"/>
                <a:ea typeface="Inter" pitchFamily="34" charset="-122"/>
                <a:cs typeface="Inter" pitchFamily="34" charset="-120"/>
              </a:rPr>
              <a:t>전반적인 기초정보를 등록, 수정, 조회, 삭제하며 개설과정과 개설과목을 관리</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86527" y="618053"/>
            <a:ext cx="5618559" cy="702231"/>
          </a:xfrm>
          <a:prstGeom prst="rect">
            <a:avLst/>
          </a:prstGeom>
          <a:noFill/>
          <a:ln/>
        </p:spPr>
        <p:txBody>
          <a:bodyPr wrap="none" lIns="0" tIns="0" rIns="0" bIns="0" rtlCol="0" anchor="t"/>
          <a:lstStyle/>
          <a:p>
            <a:pPr indent="0" marL="0">
              <a:lnSpc>
                <a:spcPts val="5500"/>
              </a:lnSpc>
              <a:buNone/>
            </a:pPr>
            <a:r>
              <a:rPr lang="en-US" sz="4400" b="1" spc="-133" kern="0" dirty="0">
                <a:solidFill>
                  <a:srgbClr val="FFFFFF"/>
                </a:solidFill>
                <a:latin typeface="Inter Bold" pitchFamily="34" charset="0"/>
                <a:ea typeface="Inter Bold" pitchFamily="34" charset="-122"/>
                <a:cs typeface="Inter Bold" pitchFamily="34" charset="-120"/>
              </a:rPr>
              <a:t>2-2. 데이터베이스 설계</a:t>
            </a:r>
            <a:endParaRPr lang="en-US" sz="4400" dirty="0"/>
          </a:p>
        </p:txBody>
      </p:sp>
      <p:sp>
        <p:nvSpPr>
          <p:cNvPr id="3" name="Text 1"/>
          <p:cNvSpPr/>
          <p:nvPr/>
        </p:nvSpPr>
        <p:spPr>
          <a:xfrm>
            <a:off x="786527" y="1657350"/>
            <a:ext cx="4119205" cy="421243"/>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1.  ERD 설계 - 상세 설명 - 교사</a:t>
            </a:r>
            <a:endParaRPr lang="en-US" sz="2650" dirty="0"/>
          </a:p>
        </p:txBody>
      </p:sp>
      <p:pic>
        <p:nvPicPr>
          <p:cNvPr id="4" name="Image 0" descr="preencoded.png">    </p:cNvPr>
          <p:cNvPicPr>
            <a:picLocks noChangeAspect="1"/>
          </p:cNvPicPr>
          <p:nvPr/>
        </p:nvPicPr>
        <p:blipFill>
          <a:blip r:embed="rId1"/>
          <a:stretch>
            <a:fillRect/>
          </a:stretch>
        </p:blipFill>
        <p:spPr>
          <a:xfrm>
            <a:off x="831413" y="2668429"/>
            <a:ext cx="9702046" cy="4693920"/>
          </a:xfrm>
          <a:prstGeom prst="rect">
            <a:avLst/>
          </a:prstGeom>
        </p:spPr>
      </p:pic>
      <p:sp>
        <p:nvSpPr>
          <p:cNvPr id="5" name="Text 2"/>
          <p:cNvSpPr/>
          <p:nvPr/>
        </p:nvSpPr>
        <p:spPr>
          <a:xfrm>
            <a:off x="11134249" y="2494240"/>
            <a:ext cx="2717125" cy="359569"/>
          </a:xfrm>
          <a:prstGeom prst="rect">
            <a:avLst/>
          </a:prstGeom>
          <a:noFill/>
          <a:ln/>
        </p:spPr>
        <p:txBody>
          <a:bodyPr wrap="none" lIns="0" tIns="0" rIns="0" bIns="0" rtlCol="0" anchor="t"/>
          <a:lstStyle/>
          <a:p>
            <a:pPr marL="342900" indent="-342900">
              <a:lnSpc>
                <a:spcPts val="2800"/>
              </a:lnSpc>
              <a:buSzPct val="100000"/>
              <a:buChar char="•"/>
            </a:pPr>
            <a:r>
              <a:rPr lang="en-US" sz="1750" spc="-35" kern="0" dirty="0">
                <a:solidFill>
                  <a:srgbClr val="E5E0DF"/>
                </a:solidFill>
                <a:latin typeface="Inter" pitchFamily="34" charset="0"/>
                <a:ea typeface="Inter" pitchFamily="34" charset="-122"/>
                <a:cs typeface="Inter" pitchFamily="34" charset="-120"/>
              </a:rPr>
              <a:t>강의스케줄 조회</a:t>
            </a:r>
            <a:endParaRPr lang="en-US" sz="1750" dirty="0"/>
          </a:p>
        </p:txBody>
      </p:sp>
      <p:sp>
        <p:nvSpPr>
          <p:cNvPr id="6" name="Text 3"/>
          <p:cNvSpPr/>
          <p:nvPr/>
        </p:nvSpPr>
        <p:spPr>
          <a:xfrm>
            <a:off x="11134249" y="2932390"/>
            <a:ext cx="2717125" cy="359569"/>
          </a:xfrm>
          <a:prstGeom prst="rect">
            <a:avLst/>
          </a:prstGeom>
          <a:noFill/>
          <a:ln/>
        </p:spPr>
        <p:txBody>
          <a:bodyPr wrap="none" lIns="0" tIns="0" rIns="0" bIns="0" rtlCol="0" anchor="t"/>
          <a:lstStyle/>
          <a:p>
            <a:pPr marL="342900" indent="-342900">
              <a:lnSpc>
                <a:spcPts val="2800"/>
              </a:lnSpc>
              <a:buSzPct val="100000"/>
              <a:buChar char="•"/>
            </a:pPr>
            <a:r>
              <a:rPr lang="en-US" sz="1750" spc="-35" kern="0" dirty="0">
                <a:solidFill>
                  <a:srgbClr val="E5E0DF"/>
                </a:solidFill>
                <a:latin typeface="Inter" pitchFamily="34" charset="0"/>
                <a:ea typeface="Inter" pitchFamily="34" charset="-122"/>
                <a:cs typeface="Inter" pitchFamily="34" charset="-120"/>
              </a:rPr>
              <a:t>배점 입출력</a:t>
            </a:r>
            <a:endParaRPr lang="en-US" sz="1750" dirty="0"/>
          </a:p>
        </p:txBody>
      </p:sp>
      <p:sp>
        <p:nvSpPr>
          <p:cNvPr id="7" name="Text 4"/>
          <p:cNvSpPr/>
          <p:nvPr/>
        </p:nvSpPr>
        <p:spPr>
          <a:xfrm>
            <a:off x="11134249" y="3370540"/>
            <a:ext cx="2717125" cy="359569"/>
          </a:xfrm>
          <a:prstGeom prst="rect">
            <a:avLst/>
          </a:prstGeom>
          <a:noFill/>
          <a:ln/>
        </p:spPr>
        <p:txBody>
          <a:bodyPr wrap="none" lIns="0" tIns="0" rIns="0" bIns="0" rtlCol="0" anchor="t"/>
          <a:lstStyle/>
          <a:p>
            <a:pPr marL="342900" indent="-342900">
              <a:lnSpc>
                <a:spcPts val="2800"/>
              </a:lnSpc>
              <a:buSzPct val="100000"/>
              <a:buChar char="•"/>
            </a:pPr>
            <a:r>
              <a:rPr lang="en-US" sz="1750" spc="-35" kern="0" dirty="0">
                <a:solidFill>
                  <a:srgbClr val="E5E0DF"/>
                </a:solidFill>
                <a:latin typeface="Inter" pitchFamily="34" charset="0"/>
                <a:ea typeface="Inter" pitchFamily="34" charset="-122"/>
                <a:cs typeface="Inter" pitchFamily="34" charset="-120"/>
              </a:rPr>
              <a:t>성적 입출력</a:t>
            </a:r>
            <a:endParaRPr lang="en-US" sz="1750" dirty="0"/>
          </a:p>
        </p:txBody>
      </p:sp>
      <p:sp>
        <p:nvSpPr>
          <p:cNvPr id="8" name="Text 5"/>
          <p:cNvSpPr/>
          <p:nvPr/>
        </p:nvSpPr>
        <p:spPr>
          <a:xfrm>
            <a:off x="11134249" y="3808690"/>
            <a:ext cx="2717125" cy="359569"/>
          </a:xfrm>
          <a:prstGeom prst="rect">
            <a:avLst/>
          </a:prstGeom>
          <a:noFill/>
          <a:ln/>
        </p:spPr>
        <p:txBody>
          <a:bodyPr wrap="none" lIns="0" tIns="0" rIns="0" bIns="0" rtlCol="0" anchor="t"/>
          <a:lstStyle/>
          <a:p>
            <a:pPr marL="342900" indent="-342900">
              <a:lnSpc>
                <a:spcPts val="2800"/>
              </a:lnSpc>
              <a:buSzPct val="100000"/>
              <a:buChar char="•"/>
            </a:pPr>
            <a:r>
              <a:rPr lang="en-US" sz="1750" spc="-35" kern="0" dirty="0">
                <a:solidFill>
                  <a:srgbClr val="E5E0DF"/>
                </a:solidFill>
                <a:latin typeface="Inter" pitchFamily="34" charset="0"/>
                <a:ea typeface="Inter" pitchFamily="34" charset="-122"/>
                <a:cs typeface="Inter" pitchFamily="34" charset="-120"/>
              </a:rPr>
              <a:t>자료 관리 및 조회</a:t>
            </a:r>
            <a:endParaRPr lang="en-US" sz="1750" dirty="0"/>
          </a:p>
        </p:txBody>
      </p:sp>
      <p:sp>
        <p:nvSpPr>
          <p:cNvPr id="9" name="Text 6"/>
          <p:cNvSpPr/>
          <p:nvPr/>
        </p:nvSpPr>
        <p:spPr>
          <a:xfrm>
            <a:off x="11134249" y="4246840"/>
            <a:ext cx="2717125" cy="359569"/>
          </a:xfrm>
          <a:prstGeom prst="rect">
            <a:avLst/>
          </a:prstGeom>
          <a:noFill/>
          <a:ln/>
        </p:spPr>
        <p:txBody>
          <a:bodyPr wrap="none" lIns="0" tIns="0" rIns="0" bIns="0" rtlCol="0" anchor="t"/>
          <a:lstStyle/>
          <a:p>
            <a:pPr marL="342900" indent="-342900">
              <a:lnSpc>
                <a:spcPts val="2800"/>
              </a:lnSpc>
              <a:buSzPct val="100000"/>
              <a:buChar char="•"/>
            </a:pPr>
            <a:r>
              <a:rPr lang="en-US" sz="1750" spc="-35" kern="0" dirty="0">
                <a:solidFill>
                  <a:srgbClr val="E5E0DF"/>
                </a:solidFill>
                <a:latin typeface="Inter" pitchFamily="34" charset="0"/>
                <a:ea typeface="Inter" pitchFamily="34" charset="-122"/>
                <a:cs typeface="Inter" pitchFamily="34" charset="-120"/>
              </a:rPr>
              <a:t>출결 관리 </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96384" y="468630"/>
            <a:ext cx="4260056" cy="532448"/>
          </a:xfrm>
          <a:prstGeom prst="rect">
            <a:avLst/>
          </a:prstGeom>
          <a:noFill/>
          <a:ln/>
        </p:spPr>
        <p:txBody>
          <a:bodyPr wrap="none" lIns="0" tIns="0" rIns="0" bIns="0" rtlCol="0" anchor="t"/>
          <a:lstStyle/>
          <a:p>
            <a:pPr indent="0" marL="0">
              <a:lnSpc>
                <a:spcPts val="4150"/>
              </a:lnSpc>
              <a:buNone/>
            </a:pPr>
            <a:r>
              <a:rPr lang="en-US" sz="3350" b="1" spc="-101" kern="0" dirty="0">
                <a:solidFill>
                  <a:srgbClr val="FFFFFF"/>
                </a:solidFill>
                <a:latin typeface="Inter Bold" pitchFamily="34" charset="0"/>
                <a:ea typeface="Inter Bold" pitchFamily="34" charset="-122"/>
                <a:cs typeface="Inter Bold" pitchFamily="34" charset="-120"/>
              </a:rPr>
              <a:t>2-2. 데이터베이스 설계</a:t>
            </a:r>
            <a:endParaRPr lang="en-US" sz="3350" dirty="0"/>
          </a:p>
        </p:txBody>
      </p:sp>
      <p:sp>
        <p:nvSpPr>
          <p:cNvPr id="3" name="Text 1"/>
          <p:cNvSpPr/>
          <p:nvPr/>
        </p:nvSpPr>
        <p:spPr>
          <a:xfrm>
            <a:off x="596384" y="1256586"/>
            <a:ext cx="3122533" cy="319445"/>
          </a:xfrm>
          <a:prstGeom prst="rect">
            <a:avLst/>
          </a:prstGeom>
          <a:noFill/>
          <a:ln/>
        </p:spPr>
        <p:txBody>
          <a:bodyPr wrap="none" lIns="0" tIns="0" rIns="0" bIns="0" rtlCol="0" anchor="t"/>
          <a:lstStyle/>
          <a:p>
            <a:pPr algn="l" indent="0" marL="0">
              <a:lnSpc>
                <a:spcPts val="2500"/>
              </a:lnSpc>
              <a:buNone/>
            </a:pPr>
            <a:r>
              <a:rPr lang="en-US" sz="2000" b="1" spc="-60" kern="0" dirty="0">
                <a:solidFill>
                  <a:srgbClr val="FFFFFF"/>
                </a:solidFill>
                <a:latin typeface="Inter Bold" pitchFamily="34" charset="0"/>
                <a:ea typeface="Inter Bold" pitchFamily="34" charset="-122"/>
                <a:cs typeface="Inter Bold" pitchFamily="34" charset="-120"/>
              </a:rPr>
              <a:t>1.  ERD 설계 - 상세 설명 - 학생</a:t>
            </a:r>
            <a:endParaRPr lang="en-US" sz="2000" dirty="0"/>
          </a:p>
        </p:txBody>
      </p:sp>
      <p:pic>
        <p:nvPicPr>
          <p:cNvPr id="4" name="Image 0" descr="preencoded.png">    </p:cNvPr>
          <p:cNvPicPr>
            <a:picLocks noChangeAspect="1"/>
          </p:cNvPicPr>
          <p:nvPr/>
        </p:nvPicPr>
        <p:blipFill>
          <a:blip r:embed="rId1"/>
          <a:stretch>
            <a:fillRect/>
          </a:stretch>
        </p:blipFill>
        <p:spPr>
          <a:xfrm>
            <a:off x="2546866" y="2023229"/>
            <a:ext cx="5519142" cy="5545931"/>
          </a:xfrm>
          <a:prstGeom prst="rect">
            <a:avLst/>
          </a:prstGeom>
        </p:spPr>
      </p:pic>
      <p:sp>
        <p:nvSpPr>
          <p:cNvPr id="5" name="Text 2"/>
          <p:cNvSpPr/>
          <p:nvPr/>
        </p:nvSpPr>
        <p:spPr>
          <a:xfrm>
            <a:off x="10439876" y="1891070"/>
            <a:ext cx="3601641" cy="272534"/>
          </a:xfrm>
          <a:prstGeom prst="rect">
            <a:avLst/>
          </a:prstGeom>
          <a:noFill/>
          <a:ln/>
        </p:spPr>
        <p:txBody>
          <a:bodyPr wrap="none" lIns="0" tIns="0" rIns="0" bIns="0" rtlCol="0" anchor="t"/>
          <a:lstStyle/>
          <a:p>
            <a:pPr marL="342900" indent="-342900">
              <a:lnSpc>
                <a:spcPts val="2100"/>
              </a:lnSpc>
              <a:buSzPct val="100000"/>
              <a:buChar char="•"/>
            </a:pPr>
            <a:r>
              <a:rPr lang="en-US" sz="1300" spc="-27" kern="0" dirty="0">
                <a:solidFill>
                  <a:srgbClr val="E5E0DF"/>
                </a:solidFill>
                <a:latin typeface="Inter" pitchFamily="34" charset="0"/>
                <a:ea typeface="Inter" pitchFamily="34" charset="-122"/>
                <a:cs typeface="Inter" pitchFamily="34" charset="-120"/>
              </a:rPr>
              <a:t>성적 조회</a:t>
            </a:r>
            <a:endParaRPr lang="en-US" sz="1300" dirty="0"/>
          </a:p>
        </p:txBody>
      </p:sp>
      <p:sp>
        <p:nvSpPr>
          <p:cNvPr id="6" name="Text 3"/>
          <p:cNvSpPr/>
          <p:nvPr/>
        </p:nvSpPr>
        <p:spPr>
          <a:xfrm>
            <a:off x="10439876" y="2223135"/>
            <a:ext cx="3601641" cy="272534"/>
          </a:xfrm>
          <a:prstGeom prst="rect">
            <a:avLst/>
          </a:prstGeom>
          <a:noFill/>
          <a:ln/>
        </p:spPr>
        <p:txBody>
          <a:bodyPr wrap="none" lIns="0" tIns="0" rIns="0" bIns="0" rtlCol="0" anchor="t"/>
          <a:lstStyle/>
          <a:p>
            <a:pPr marL="342900" indent="-342900">
              <a:lnSpc>
                <a:spcPts val="2100"/>
              </a:lnSpc>
              <a:buSzPct val="100000"/>
              <a:buChar char="•"/>
            </a:pPr>
            <a:r>
              <a:rPr lang="en-US" sz="1300" spc="-27" kern="0" dirty="0">
                <a:solidFill>
                  <a:srgbClr val="E5E0DF"/>
                </a:solidFill>
                <a:latin typeface="Inter" pitchFamily="34" charset="0"/>
                <a:ea typeface="Inter" pitchFamily="34" charset="-122"/>
                <a:cs typeface="Inter" pitchFamily="34" charset="-120"/>
              </a:rPr>
              <a:t>출결 관리 및 출결 조회</a:t>
            </a:r>
            <a:endParaRPr lang="en-US" sz="1300" dirty="0"/>
          </a:p>
        </p:txBody>
      </p:sp>
      <p:sp>
        <p:nvSpPr>
          <p:cNvPr id="7" name="Text 4"/>
          <p:cNvSpPr/>
          <p:nvPr/>
        </p:nvSpPr>
        <p:spPr>
          <a:xfrm>
            <a:off x="10439876" y="2555200"/>
            <a:ext cx="3601641" cy="272534"/>
          </a:xfrm>
          <a:prstGeom prst="rect">
            <a:avLst/>
          </a:prstGeom>
          <a:noFill/>
          <a:ln/>
        </p:spPr>
        <p:txBody>
          <a:bodyPr wrap="none" lIns="0" tIns="0" rIns="0" bIns="0" rtlCol="0" anchor="t"/>
          <a:lstStyle/>
          <a:p>
            <a:pPr marL="342900" indent="-342900">
              <a:lnSpc>
                <a:spcPts val="2100"/>
              </a:lnSpc>
              <a:buSzPct val="100000"/>
              <a:buChar char="•"/>
            </a:pPr>
            <a:r>
              <a:rPr lang="en-US" sz="1300" spc="-27" kern="0" dirty="0">
                <a:solidFill>
                  <a:srgbClr val="E5E0DF"/>
                </a:solidFill>
                <a:latin typeface="Inter" pitchFamily="34" charset="0"/>
                <a:ea typeface="Inter" pitchFamily="34" charset="-122"/>
                <a:cs typeface="Inter" pitchFamily="34" charset="-120"/>
              </a:rPr>
              <a:t>강의실 예약</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18517" y="407313"/>
            <a:ext cx="3703677" cy="462915"/>
          </a:xfrm>
          <a:prstGeom prst="rect">
            <a:avLst/>
          </a:prstGeom>
          <a:noFill/>
          <a:ln/>
        </p:spPr>
        <p:txBody>
          <a:bodyPr wrap="none" lIns="0" tIns="0" rIns="0" bIns="0" rtlCol="0" anchor="t"/>
          <a:lstStyle/>
          <a:p>
            <a:pPr indent="0" marL="0">
              <a:lnSpc>
                <a:spcPts val="3600"/>
              </a:lnSpc>
              <a:buNone/>
            </a:pPr>
            <a:r>
              <a:rPr lang="en-US" sz="2900" b="1" spc="-87" kern="0" dirty="0">
                <a:solidFill>
                  <a:srgbClr val="FFFFFF"/>
                </a:solidFill>
                <a:latin typeface="Inter Bold" pitchFamily="34" charset="0"/>
                <a:ea typeface="Inter Bold" pitchFamily="34" charset="-122"/>
                <a:cs typeface="Inter Bold" pitchFamily="34" charset="-120"/>
              </a:rPr>
              <a:t>2-2. 데이터베이스 설계</a:t>
            </a:r>
            <a:endParaRPr lang="en-US" sz="2900" dirty="0"/>
          </a:p>
        </p:txBody>
      </p:sp>
      <p:sp>
        <p:nvSpPr>
          <p:cNvPr id="3" name="Text 1"/>
          <p:cNvSpPr/>
          <p:nvPr/>
        </p:nvSpPr>
        <p:spPr>
          <a:xfrm>
            <a:off x="518517" y="1092398"/>
            <a:ext cx="2222183" cy="277654"/>
          </a:xfrm>
          <a:prstGeom prst="rect">
            <a:avLst/>
          </a:prstGeom>
          <a:noFill/>
          <a:ln/>
        </p:spPr>
        <p:txBody>
          <a:bodyPr wrap="none" lIns="0" tIns="0" rIns="0" bIns="0" rtlCol="0" anchor="t"/>
          <a:lstStyle/>
          <a:p>
            <a:pPr algn="l" indent="0" marL="0">
              <a:lnSpc>
                <a:spcPts val="2150"/>
              </a:lnSpc>
              <a:buNone/>
            </a:pPr>
            <a:r>
              <a:rPr lang="en-US" sz="1700" b="1" spc="-52" kern="0" dirty="0">
                <a:solidFill>
                  <a:srgbClr val="FFFFFF"/>
                </a:solidFill>
                <a:latin typeface="Inter Bold" pitchFamily="34" charset="0"/>
                <a:ea typeface="Inter Bold" pitchFamily="34" charset="-122"/>
                <a:cs typeface="Inter Bold" pitchFamily="34" charset="-120"/>
              </a:rPr>
              <a:t>2.  추가 설계 - 순서도</a:t>
            </a:r>
            <a:endParaRPr lang="en-US" sz="1700" dirty="0"/>
          </a:p>
        </p:txBody>
      </p:sp>
      <p:pic>
        <p:nvPicPr>
          <p:cNvPr id="4" name="Image 0" descr="preencoded.png">    </p:cNvPr>
          <p:cNvPicPr>
            <a:picLocks noChangeAspect="1"/>
          </p:cNvPicPr>
          <p:nvPr/>
        </p:nvPicPr>
        <p:blipFill>
          <a:blip r:embed="rId1"/>
          <a:stretch>
            <a:fillRect/>
          </a:stretch>
        </p:blipFill>
        <p:spPr>
          <a:xfrm>
            <a:off x="3439478" y="1758791"/>
            <a:ext cx="3983474" cy="5899071"/>
          </a:xfrm>
          <a:prstGeom prst="rect">
            <a:avLst/>
          </a:prstGeom>
        </p:spPr>
      </p:pic>
      <p:sp>
        <p:nvSpPr>
          <p:cNvPr id="5" name="Text 2"/>
          <p:cNvSpPr/>
          <p:nvPr/>
        </p:nvSpPr>
        <p:spPr>
          <a:xfrm>
            <a:off x="10713125" y="1725454"/>
            <a:ext cx="3406259" cy="236934"/>
          </a:xfrm>
          <a:prstGeom prst="rect">
            <a:avLst/>
          </a:prstGeom>
          <a:noFill/>
          <a:ln/>
        </p:spPr>
        <p:txBody>
          <a:bodyPr wrap="none" lIns="0" tIns="0" rIns="0" bIns="0" rtlCol="0" anchor="t"/>
          <a:lstStyle/>
          <a:p>
            <a:pPr indent="0" marL="0">
              <a:lnSpc>
                <a:spcPts val="1850"/>
              </a:lnSpc>
              <a:buNone/>
            </a:pPr>
            <a:r>
              <a:rPr lang="en-US" sz="1150" spc="-23" kern="0" dirty="0">
                <a:solidFill>
                  <a:srgbClr val="E5E0DF"/>
                </a:solidFill>
                <a:latin typeface="Inter" pitchFamily="34" charset="0"/>
                <a:ea typeface="Inter" pitchFamily="34" charset="-122"/>
                <a:cs typeface="Inter" pitchFamily="34" charset="-120"/>
              </a:rPr>
              <a:t>관리자 기능</a:t>
            </a:r>
            <a:endParaRPr lang="en-US" sz="1150" dirty="0"/>
          </a:p>
        </p:txBody>
      </p:sp>
      <p:sp>
        <p:nvSpPr>
          <p:cNvPr id="6" name="Text 3"/>
          <p:cNvSpPr/>
          <p:nvPr/>
        </p:nvSpPr>
        <p:spPr>
          <a:xfrm>
            <a:off x="10713125" y="2095619"/>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기초정보 관리</a:t>
            </a:r>
            <a:endParaRPr lang="en-US" sz="1150" dirty="0"/>
          </a:p>
        </p:txBody>
      </p:sp>
      <p:sp>
        <p:nvSpPr>
          <p:cNvPr id="7" name="Text 4"/>
          <p:cNvSpPr/>
          <p:nvPr/>
        </p:nvSpPr>
        <p:spPr>
          <a:xfrm>
            <a:off x="10713125" y="2384346"/>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교사계정 관리</a:t>
            </a:r>
            <a:endParaRPr lang="en-US" sz="1150" dirty="0"/>
          </a:p>
        </p:txBody>
      </p:sp>
      <p:sp>
        <p:nvSpPr>
          <p:cNvPr id="8" name="Text 5"/>
          <p:cNvSpPr/>
          <p:nvPr/>
        </p:nvSpPr>
        <p:spPr>
          <a:xfrm>
            <a:off x="10713125" y="2673072"/>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개설과정 관리</a:t>
            </a:r>
            <a:endParaRPr lang="en-US" sz="1150" dirty="0"/>
          </a:p>
        </p:txBody>
      </p:sp>
      <p:sp>
        <p:nvSpPr>
          <p:cNvPr id="9" name="Text 6"/>
          <p:cNvSpPr/>
          <p:nvPr/>
        </p:nvSpPr>
        <p:spPr>
          <a:xfrm>
            <a:off x="10713125" y="2961799"/>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개설과목 관리</a:t>
            </a:r>
            <a:endParaRPr lang="en-US" sz="1150" dirty="0"/>
          </a:p>
        </p:txBody>
      </p:sp>
      <p:sp>
        <p:nvSpPr>
          <p:cNvPr id="10" name="Text 7"/>
          <p:cNvSpPr/>
          <p:nvPr/>
        </p:nvSpPr>
        <p:spPr>
          <a:xfrm>
            <a:off x="10713125" y="3250525"/>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교육생 관리</a:t>
            </a:r>
            <a:endParaRPr lang="en-US" sz="1150" dirty="0"/>
          </a:p>
        </p:txBody>
      </p:sp>
      <p:sp>
        <p:nvSpPr>
          <p:cNvPr id="11" name="Text 8"/>
          <p:cNvSpPr/>
          <p:nvPr/>
        </p:nvSpPr>
        <p:spPr>
          <a:xfrm>
            <a:off x="10713125" y="3539252"/>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시험관리 및 성적 조회 기능</a:t>
            </a:r>
            <a:endParaRPr lang="en-US" sz="1150" dirty="0"/>
          </a:p>
        </p:txBody>
      </p:sp>
      <p:sp>
        <p:nvSpPr>
          <p:cNvPr id="12" name="Text 9"/>
          <p:cNvSpPr/>
          <p:nvPr/>
        </p:nvSpPr>
        <p:spPr>
          <a:xfrm>
            <a:off x="10713125" y="3827978"/>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출결 관리 및 출결 조회 기능</a:t>
            </a:r>
            <a:endParaRPr lang="en-US" sz="1150" dirty="0"/>
          </a:p>
        </p:txBody>
      </p:sp>
      <p:sp>
        <p:nvSpPr>
          <p:cNvPr id="13" name="Text 10"/>
          <p:cNvSpPr/>
          <p:nvPr/>
        </p:nvSpPr>
        <p:spPr>
          <a:xfrm>
            <a:off x="10713125" y="4116705"/>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교사평가 기능*</a:t>
            </a:r>
            <a:endParaRPr lang="en-US" sz="1150" dirty="0"/>
          </a:p>
        </p:txBody>
      </p:sp>
      <p:sp>
        <p:nvSpPr>
          <p:cNvPr id="14" name="Text 11"/>
          <p:cNvSpPr/>
          <p:nvPr/>
        </p:nvSpPr>
        <p:spPr>
          <a:xfrm>
            <a:off x="10713125" y="4405432"/>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사후관리 기능*</a:t>
            </a:r>
            <a:endParaRPr lang="en-US" sz="1150" dirty="0"/>
          </a:p>
        </p:txBody>
      </p:sp>
      <p:sp>
        <p:nvSpPr>
          <p:cNvPr id="15" name="Text 12"/>
          <p:cNvSpPr/>
          <p:nvPr/>
        </p:nvSpPr>
        <p:spPr>
          <a:xfrm>
            <a:off x="10713125" y="4694158"/>
            <a:ext cx="3406259" cy="236934"/>
          </a:xfrm>
          <a:prstGeom prst="rect">
            <a:avLst/>
          </a:prstGeom>
          <a:noFill/>
          <a:ln/>
        </p:spPr>
        <p:txBody>
          <a:bodyPr wrap="none" lIns="0" tIns="0" rIns="0" bIns="0" rtlCol="0" anchor="t"/>
          <a:lstStyle/>
          <a:p>
            <a:pPr marL="342900" indent="-342900">
              <a:lnSpc>
                <a:spcPts val="1850"/>
              </a:lnSpc>
              <a:buSzPct val="100000"/>
              <a:buChar char="•"/>
            </a:pPr>
            <a:r>
              <a:rPr lang="en-US" sz="1150" spc="-23" kern="0" dirty="0">
                <a:solidFill>
                  <a:srgbClr val="E5E0DF"/>
                </a:solidFill>
                <a:latin typeface="Inter" pitchFamily="34" charset="0"/>
                <a:ea typeface="Inter" pitchFamily="34" charset="-122"/>
                <a:cs typeface="Inter" pitchFamily="34" charset="-120"/>
              </a:rPr>
              <a:t>강의실 예약 현황*</a:t>
            </a:r>
            <a:endParaRPr lang="en-US" sz="11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396835" y="35147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관리자기능</a:t>
            </a:r>
            <a:endParaRPr lang="en-US" sz="850" dirty="0"/>
          </a:p>
        </p:txBody>
      </p:sp>
      <p:pic>
        <p:nvPicPr>
          <p:cNvPr id="3" name="Image 0" descr="preencoded.png">    </p:cNvPr>
          <p:cNvPicPr>
            <a:picLocks noChangeAspect="1"/>
          </p:cNvPicPr>
          <p:nvPr/>
        </p:nvPicPr>
        <p:blipFill>
          <a:blip r:embed="rId1"/>
          <a:stretch>
            <a:fillRect/>
          </a:stretch>
        </p:blipFill>
        <p:spPr>
          <a:xfrm>
            <a:off x="396835" y="660440"/>
            <a:ext cx="3102412" cy="4018955"/>
          </a:xfrm>
          <a:prstGeom prst="rect">
            <a:avLst/>
          </a:prstGeom>
        </p:spPr>
      </p:pic>
      <p:sp>
        <p:nvSpPr>
          <p:cNvPr id="4" name="Text 1"/>
          <p:cNvSpPr/>
          <p:nvPr/>
        </p:nvSpPr>
        <p:spPr>
          <a:xfrm>
            <a:off x="396835" y="4806910"/>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기초정보 관리</a:t>
            </a:r>
            <a:endParaRPr lang="en-US" sz="850" dirty="0"/>
          </a:p>
        </p:txBody>
      </p:sp>
      <p:pic>
        <p:nvPicPr>
          <p:cNvPr id="5" name="Image 1" descr="preencoded.png">    </p:cNvPr>
          <p:cNvPicPr>
            <a:picLocks noChangeAspect="1"/>
          </p:cNvPicPr>
          <p:nvPr/>
        </p:nvPicPr>
        <p:blipFill>
          <a:blip r:embed="rId2"/>
          <a:stretch>
            <a:fillRect/>
          </a:stretch>
        </p:blipFill>
        <p:spPr>
          <a:xfrm>
            <a:off x="396835" y="5115878"/>
            <a:ext cx="5370433" cy="3657481"/>
          </a:xfrm>
          <a:prstGeom prst="rect">
            <a:avLst/>
          </a:prstGeom>
        </p:spPr>
      </p:pic>
      <p:sp>
        <p:nvSpPr>
          <p:cNvPr id="6" name="Text 2"/>
          <p:cNvSpPr/>
          <p:nvPr/>
        </p:nvSpPr>
        <p:spPr>
          <a:xfrm>
            <a:off x="396835" y="8900874"/>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개설과정 관리</a:t>
            </a:r>
            <a:endParaRPr lang="en-US" sz="850" dirty="0"/>
          </a:p>
        </p:txBody>
      </p:sp>
      <p:pic>
        <p:nvPicPr>
          <p:cNvPr id="7" name="Image 2" descr="preencoded.png">    </p:cNvPr>
          <p:cNvPicPr>
            <a:picLocks noChangeAspect="1"/>
          </p:cNvPicPr>
          <p:nvPr/>
        </p:nvPicPr>
        <p:blipFill>
          <a:blip r:embed="rId3"/>
          <a:stretch>
            <a:fillRect/>
          </a:stretch>
        </p:blipFill>
        <p:spPr>
          <a:xfrm>
            <a:off x="396835" y="9209842"/>
            <a:ext cx="6918365" cy="1008221"/>
          </a:xfrm>
          <a:prstGeom prst="rect">
            <a:avLst/>
          </a:prstGeom>
        </p:spPr>
      </p:pic>
      <p:sp>
        <p:nvSpPr>
          <p:cNvPr id="8" name="Text 3"/>
          <p:cNvSpPr/>
          <p:nvPr/>
        </p:nvSpPr>
        <p:spPr>
          <a:xfrm>
            <a:off x="396835" y="10345579"/>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개설과목 관리</a:t>
            </a:r>
            <a:endParaRPr lang="en-US" sz="850" dirty="0"/>
          </a:p>
        </p:txBody>
      </p:sp>
      <p:pic>
        <p:nvPicPr>
          <p:cNvPr id="9" name="Image 3" descr="preencoded.png">    </p:cNvPr>
          <p:cNvPicPr>
            <a:picLocks noChangeAspect="1"/>
          </p:cNvPicPr>
          <p:nvPr/>
        </p:nvPicPr>
        <p:blipFill>
          <a:blip r:embed="rId4"/>
          <a:stretch>
            <a:fillRect/>
          </a:stretch>
        </p:blipFill>
        <p:spPr>
          <a:xfrm>
            <a:off x="396835" y="10654546"/>
            <a:ext cx="6918365" cy="1025604"/>
          </a:xfrm>
          <a:prstGeom prst="rect">
            <a:avLst/>
          </a:prstGeom>
        </p:spPr>
      </p:pic>
      <p:sp>
        <p:nvSpPr>
          <p:cNvPr id="10" name="Text 4"/>
          <p:cNvSpPr/>
          <p:nvPr/>
        </p:nvSpPr>
        <p:spPr>
          <a:xfrm>
            <a:off x="396835" y="11807666"/>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교육생 관리</a:t>
            </a:r>
            <a:endParaRPr lang="en-US" sz="850" dirty="0"/>
          </a:p>
        </p:txBody>
      </p:sp>
      <p:pic>
        <p:nvPicPr>
          <p:cNvPr id="11" name="Image 4" descr="preencoded.png">    </p:cNvPr>
          <p:cNvPicPr>
            <a:picLocks noChangeAspect="1"/>
          </p:cNvPicPr>
          <p:nvPr/>
        </p:nvPicPr>
        <p:blipFill>
          <a:blip r:embed="rId5"/>
          <a:stretch>
            <a:fillRect/>
          </a:stretch>
        </p:blipFill>
        <p:spPr>
          <a:xfrm>
            <a:off x="396835" y="12116633"/>
            <a:ext cx="6918365" cy="2625685"/>
          </a:xfrm>
          <a:prstGeom prst="rect">
            <a:avLst/>
          </a:prstGeom>
        </p:spPr>
      </p:pic>
      <p:sp>
        <p:nvSpPr>
          <p:cNvPr id="12" name="Text 5"/>
          <p:cNvSpPr/>
          <p:nvPr/>
        </p:nvSpPr>
        <p:spPr>
          <a:xfrm>
            <a:off x="396835" y="14869835"/>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시험관리 및 성적 조회 기능</a:t>
            </a:r>
            <a:endParaRPr lang="en-US" sz="850" dirty="0"/>
          </a:p>
        </p:txBody>
      </p:sp>
      <p:pic>
        <p:nvPicPr>
          <p:cNvPr id="13" name="Image 5" descr="preencoded.png">    </p:cNvPr>
          <p:cNvPicPr>
            <a:picLocks noChangeAspect="1"/>
          </p:cNvPicPr>
          <p:nvPr/>
        </p:nvPicPr>
        <p:blipFill>
          <a:blip r:embed="rId6"/>
          <a:stretch>
            <a:fillRect/>
          </a:stretch>
        </p:blipFill>
        <p:spPr>
          <a:xfrm>
            <a:off x="396835" y="15178802"/>
            <a:ext cx="6918365" cy="2420064"/>
          </a:xfrm>
          <a:prstGeom prst="rect">
            <a:avLst/>
          </a:prstGeom>
        </p:spPr>
      </p:pic>
      <p:sp>
        <p:nvSpPr>
          <p:cNvPr id="14" name="Text 6"/>
          <p:cNvSpPr/>
          <p:nvPr/>
        </p:nvSpPr>
        <p:spPr>
          <a:xfrm>
            <a:off x="396835" y="1772638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출결 관리 및 출결 조회 기능</a:t>
            </a:r>
            <a:endParaRPr lang="en-US" sz="850" dirty="0"/>
          </a:p>
        </p:txBody>
      </p:sp>
      <p:pic>
        <p:nvPicPr>
          <p:cNvPr id="15" name="Image 6" descr="preencoded.png">    </p:cNvPr>
          <p:cNvPicPr>
            <a:picLocks noChangeAspect="1"/>
          </p:cNvPicPr>
          <p:nvPr/>
        </p:nvPicPr>
        <p:blipFill>
          <a:blip r:embed="rId7"/>
          <a:stretch>
            <a:fillRect/>
          </a:stretch>
        </p:blipFill>
        <p:spPr>
          <a:xfrm>
            <a:off x="396835" y="18035349"/>
            <a:ext cx="6918365" cy="2623899"/>
          </a:xfrm>
          <a:prstGeom prst="rect">
            <a:avLst/>
          </a:prstGeom>
        </p:spPr>
      </p:pic>
      <p:sp>
        <p:nvSpPr>
          <p:cNvPr id="16" name="Text 7"/>
          <p:cNvSpPr/>
          <p:nvPr/>
        </p:nvSpPr>
        <p:spPr>
          <a:xfrm>
            <a:off x="396835" y="20786765"/>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교사평가 기능*</a:t>
            </a:r>
            <a:endParaRPr lang="en-US" sz="850" dirty="0"/>
          </a:p>
        </p:txBody>
      </p:sp>
      <p:pic>
        <p:nvPicPr>
          <p:cNvPr id="17" name="Image 7" descr="preencoded.png">    </p:cNvPr>
          <p:cNvPicPr>
            <a:picLocks noChangeAspect="1"/>
          </p:cNvPicPr>
          <p:nvPr/>
        </p:nvPicPr>
        <p:blipFill>
          <a:blip r:embed="rId8"/>
          <a:stretch>
            <a:fillRect/>
          </a:stretch>
        </p:blipFill>
        <p:spPr>
          <a:xfrm>
            <a:off x="396835" y="21095732"/>
            <a:ext cx="6918365" cy="3655219"/>
          </a:xfrm>
          <a:prstGeom prst="rect">
            <a:avLst/>
          </a:prstGeom>
        </p:spPr>
      </p:pic>
      <p:sp>
        <p:nvSpPr>
          <p:cNvPr id="18" name="Text 8"/>
          <p:cNvSpPr/>
          <p:nvPr/>
        </p:nvSpPr>
        <p:spPr>
          <a:xfrm>
            <a:off x="396835" y="24878467"/>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사후관리 기능*</a:t>
            </a:r>
            <a:endParaRPr lang="en-US" sz="850" dirty="0"/>
          </a:p>
        </p:txBody>
      </p:sp>
      <p:pic>
        <p:nvPicPr>
          <p:cNvPr id="19" name="Image 8" descr="preencoded.png">    </p:cNvPr>
          <p:cNvPicPr>
            <a:picLocks noChangeAspect="1"/>
          </p:cNvPicPr>
          <p:nvPr/>
        </p:nvPicPr>
        <p:blipFill>
          <a:blip r:embed="rId9"/>
          <a:stretch>
            <a:fillRect/>
          </a:stretch>
        </p:blipFill>
        <p:spPr>
          <a:xfrm>
            <a:off x="396835" y="25187434"/>
            <a:ext cx="6918365" cy="4057531"/>
          </a:xfrm>
          <a:prstGeom prst="rect">
            <a:avLst/>
          </a:prstGeom>
        </p:spPr>
      </p:pic>
      <p:sp>
        <p:nvSpPr>
          <p:cNvPr id="20" name="Text 9"/>
          <p:cNvSpPr/>
          <p:nvPr/>
        </p:nvSpPr>
        <p:spPr>
          <a:xfrm>
            <a:off x="396835" y="29372481"/>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강의실 예약 현황*</a:t>
            </a:r>
            <a:endParaRPr lang="en-US" sz="850" dirty="0"/>
          </a:p>
        </p:txBody>
      </p:sp>
      <p:pic>
        <p:nvPicPr>
          <p:cNvPr id="21" name="Image 9" descr="preencoded.png">    </p:cNvPr>
          <p:cNvPicPr>
            <a:picLocks noChangeAspect="1"/>
          </p:cNvPicPr>
          <p:nvPr/>
        </p:nvPicPr>
        <p:blipFill>
          <a:blip r:embed="rId10"/>
          <a:stretch>
            <a:fillRect/>
          </a:stretch>
        </p:blipFill>
        <p:spPr>
          <a:xfrm>
            <a:off x="396835" y="29681448"/>
            <a:ext cx="6918365" cy="30489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556022" y="438150"/>
            <a:ext cx="3971687" cy="496491"/>
          </a:xfrm>
          <a:prstGeom prst="rect">
            <a:avLst/>
          </a:prstGeom>
          <a:noFill/>
          <a:ln/>
        </p:spPr>
        <p:txBody>
          <a:bodyPr wrap="none" lIns="0" tIns="0" rIns="0" bIns="0" rtlCol="0" anchor="t"/>
          <a:lstStyle/>
          <a:p>
            <a:pPr indent="0" marL="0">
              <a:lnSpc>
                <a:spcPts val="3900"/>
              </a:lnSpc>
              <a:buNone/>
            </a:pPr>
            <a:r>
              <a:rPr lang="en-US" sz="3100" b="1" spc="-94" kern="0" dirty="0">
                <a:solidFill>
                  <a:srgbClr val="FFFFFF"/>
                </a:solidFill>
                <a:latin typeface="Inter Bold" pitchFamily="34" charset="0"/>
                <a:ea typeface="Inter Bold" pitchFamily="34" charset="-122"/>
                <a:cs typeface="Inter Bold" pitchFamily="34" charset="-120"/>
              </a:rPr>
              <a:t>2-2. 데이터베이스 설계</a:t>
            </a:r>
            <a:endParaRPr lang="en-US" sz="3100" dirty="0"/>
          </a:p>
        </p:txBody>
      </p:sp>
      <p:sp>
        <p:nvSpPr>
          <p:cNvPr id="3" name="Text 1"/>
          <p:cNvSpPr/>
          <p:nvPr/>
        </p:nvSpPr>
        <p:spPr>
          <a:xfrm>
            <a:off x="556022" y="1172885"/>
            <a:ext cx="2669738" cy="297775"/>
          </a:xfrm>
          <a:prstGeom prst="rect">
            <a:avLst/>
          </a:prstGeom>
          <a:noFill/>
          <a:ln/>
        </p:spPr>
        <p:txBody>
          <a:bodyPr wrap="none" lIns="0" tIns="0" rIns="0" bIns="0" rtlCol="0" anchor="t"/>
          <a:lstStyle/>
          <a:p>
            <a:pPr algn="l" indent="0" marL="0">
              <a:lnSpc>
                <a:spcPts val="2300"/>
              </a:lnSpc>
              <a:buNone/>
            </a:pPr>
            <a:r>
              <a:rPr lang="en-US" sz="1850" b="1" spc="-56" kern="0" dirty="0">
                <a:solidFill>
                  <a:srgbClr val="FFFFFF"/>
                </a:solidFill>
                <a:latin typeface="Inter Bold" pitchFamily="34" charset="0"/>
                <a:ea typeface="Inter Bold" pitchFamily="34" charset="-122"/>
                <a:cs typeface="Inter Bold" pitchFamily="34" charset="-120"/>
              </a:rPr>
              <a:t>2.  추가 설계 - 순서도 - 교사</a:t>
            </a:r>
            <a:endParaRPr lang="en-US" sz="1850" dirty="0"/>
          </a:p>
        </p:txBody>
      </p:sp>
      <p:pic>
        <p:nvPicPr>
          <p:cNvPr id="4" name="Image 0" descr="preencoded.png">    </p:cNvPr>
          <p:cNvPicPr>
            <a:picLocks noChangeAspect="1"/>
          </p:cNvPicPr>
          <p:nvPr/>
        </p:nvPicPr>
        <p:blipFill>
          <a:blip r:embed="rId1"/>
          <a:stretch>
            <a:fillRect/>
          </a:stretch>
        </p:blipFill>
        <p:spPr>
          <a:xfrm>
            <a:off x="2300883" y="1887617"/>
            <a:ext cx="5717738" cy="5725120"/>
          </a:xfrm>
          <a:prstGeom prst="rect">
            <a:avLst/>
          </a:prstGeom>
        </p:spPr>
      </p:pic>
      <p:sp>
        <p:nvSpPr>
          <p:cNvPr id="5" name="Text 2"/>
          <p:cNvSpPr/>
          <p:nvPr/>
        </p:nvSpPr>
        <p:spPr>
          <a:xfrm>
            <a:off x="10158532" y="1851779"/>
            <a:ext cx="3923348" cy="254079"/>
          </a:xfrm>
          <a:prstGeom prst="rect">
            <a:avLst/>
          </a:prstGeom>
          <a:noFill/>
          <a:ln/>
        </p:spPr>
        <p:txBody>
          <a:bodyPr wrap="none" lIns="0" tIns="0" rIns="0" bIns="0" rtlCol="0" anchor="t"/>
          <a:lstStyle/>
          <a:p>
            <a:pPr indent="0" marL="0">
              <a:lnSpc>
                <a:spcPts val="2000"/>
              </a:lnSpc>
              <a:buNone/>
            </a:pPr>
            <a:r>
              <a:rPr lang="en-US" sz="1250" spc="-25" kern="0" dirty="0">
                <a:solidFill>
                  <a:srgbClr val="E5E0DF"/>
                </a:solidFill>
                <a:latin typeface="Inter" pitchFamily="34" charset="0"/>
                <a:ea typeface="Inter" pitchFamily="34" charset="-122"/>
                <a:cs typeface="Inter" pitchFamily="34" charset="-120"/>
              </a:rPr>
              <a:t>교사 기능</a:t>
            </a:r>
            <a:endParaRPr lang="en-US" sz="1250" dirty="0"/>
          </a:p>
        </p:txBody>
      </p:sp>
      <p:sp>
        <p:nvSpPr>
          <p:cNvPr id="6" name="Text 3"/>
          <p:cNvSpPr/>
          <p:nvPr/>
        </p:nvSpPr>
        <p:spPr>
          <a:xfrm>
            <a:off x="10158532" y="2248733"/>
            <a:ext cx="3923348" cy="254079"/>
          </a:xfrm>
          <a:prstGeom prst="rect">
            <a:avLst/>
          </a:prstGeom>
          <a:noFill/>
          <a:ln/>
        </p:spPr>
        <p:txBody>
          <a:bodyPr wrap="none" lIns="0" tIns="0" rIns="0" bIns="0" rtlCol="0" anchor="t"/>
          <a:lstStyle/>
          <a:p>
            <a:pPr marL="342900" indent="-342900">
              <a:lnSpc>
                <a:spcPts val="2000"/>
              </a:lnSpc>
              <a:buSzPct val="100000"/>
              <a:buChar char="•"/>
            </a:pPr>
            <a:r>
              <a:rPr lang="en-US" sz="1250" spc="-25" kern="0" dirty="0">
                <a:solidFill>
                  <a:srgbClr val="E5E0DF"/>
                </a:solidFill>
                <a:latin typeface="Inter" pitchFamily="34" charset="0"/>
                <a:ea typeface="Inter" pitchFamily="34" charset="-122"/>
                <a:cs typeface="Inter" pitchFamily="34" charset="-120"/>
              </a:rPr>
              <a:t>강의스케줄 조회</a:t>
            </a:r>
            <a:endParaRPr lang="en-US" sz="1250" dirty="0"/>
          </a:p>
        </p:txBody>
      </p:sp>
      <p:sp>
        <p:nvSpPr>
          <p:cNvPr id="7" name="Text 4"/>
          <p:cNvSpPr/>
          <p:nvPr/>
        </p:nvSpPr>
        <p:spPr>
          <a:xfrm>
            <a:off x="10158532" y="2558415"/>
            <a:ext cx="3923348" cy="254079"/>
          </a:xfrm>
          <a:prstGeom prst="rect">
            <a:avLst/>
          </a:prstGeom>
          <a:noFill/>
          <a:ln/>
        </p:spPr>
        <p:txBody>
          <a:bodyPr wrap="none" lIns="0" tIns="0" rIns="0" bIns="0" rtlCol="0" anchor="t"/>
          <a:lstStyle/>
          <a:p>
            <a:pPr marL="342900" indent="-342900">
              <a:lnSpc>
                <a:spcPts val="2000"/>
              </a:lnSpc>
              <a:buSzPct val="100000"/>
              <a:buChar char="•"/>
            </a:pPr>
            <a:r>
              <a:rPr lang="en-US" sz="1250" spc="-25" kern="0" dirty="0">
                <a:solidFill>
                  <a:srgbClr val="E5E0DF"/>
                </a:solidFill>
                <a:latin typeface="Inter" pitchFamily="34" charset="0"/>
                <a:ea typeface="Inter" pitchFamily="34" charset="-122"/>
                <a:cs typeface="Inter" pitchFamily="34" charset="-120"/>
              </a:rPr>
              <a:t>배점 입출력</a:t>
            </a:r>
            <a:endParaRPr lang="en-US" sz="1250" dirty="0"/>
          </a:p>
        </p:txBody>
      </p:sp>
      <p:sp>
        <p:nvSpPr>
          <p:cNvPr id="8" name="Text 5"/>
          <p:cNvSpPr/>
          <p:nvPr/>
        </p:nvSpPr>
        <p:spPr>
          <a:xfrm>
            <a:off x="10158532" y="2868097"/>
            <a:ext cx="3923348" cy="254079"/>
          </a:xfrm>
          <a:prstGeom prst="rect">
            <a:avLst/>
          </a:prstGeom>
          <a:noFill/>
          <a:ln/>
        </p:spPr>
        <p:txBody>
          <a:bodyPr wrap="none" lIns="0" tIns="0" rIns="0" bIns="0" rtlCol="0" anchor="t"/>
          <a:lstStyle/>
          <a:p>
            <a:pPr marL="342900" indent="-342900">
              <a:lnSpc>
                <a:spcPts val="2000"/>
              </a:lnSpc>
              <a:buSzPct val="100000"/>
              <a:buChar char="•"/>
            </a:pPr>
            <a:r>
              <a:rPr lang="en-US" sz="1250" spc="-25" kern="0" dirty="0">
                <a:solidFill>
                  <a:srgbClr val="E5E0DF"/>
                </a:solidFill>
                <a:latin typeface="Inter" pitchFamily="34" charset="0"/>
                <a:ea typeface="Inter" pitchFamily="34" charset="-122"/>
                <a:cs typeface="Inter" pitchFamily="34" charset="-120"/>
              </a:rPr>
              <a:t>성적 입출력</a:t>
            </a:r>
            <a:endParaRPr lang="en-US" sz="1250" dirty="0"/>
          </a:p>
        </p:txBody>
      </p:sp>
      <p:sp>
        <p:nvSpPr>
          <p:cNvPr id="9" name="Text 6"/>
          <p:cNvSpPr/>
          <p:nvPr/>
        </p:nvSpPr>
        <p:spPr>
          <a:xfrm>
            <a:off x="10158532" y="3177778"/>
            <a:ext cx="3923348" cy="254079"/>
          </a:xfrm>
          <a:prstGeom prst="rect">
            <a:avLst/>
          </a:prstGeom>
          <a:noFill/>
          <a:ln/>
        </p:spPr>
        <p:txBody>
          <a:bodyPr wrap="none" lIns="0" tIns="0" rIns="0" bIns="0" rtlCol="0" anchor="t"/>
          <a:lstStyle/>
          <a:p>
            <a:pPr marL="342900" indent="-342900">
              <a:lnSpc>
                <a:spcPts val="2000"/>
              </a:lnSpc>
              <a:buSzPct val="100000"/>
              <a:buChar char="•"/>
            </a:pPr>
            <a:r>
              <a:rPr lang="en-US" sz="1250" spc="-25" kern="0" dirty="0">
                <a:solidFill>
                  <a:srgbClr val="E5E0DF"/>
                </a:solidFill>
                <a:latin typeface="Inter" pitchFamily="34" charset="0"/>
                <a:ea typeface="Inter" pitchFamily="34" charset="-122"/>
                <a:cs typeface="Inter" pitchFamily="34" charset="-120"/>
              </a:rPr>
              <a:t>출결관리 및 출결 조회</a:t>
            </a:r>
            <a:endParaRPr lang="en-US" sz="1250" dirty="0"/>
          </a:p>
        </p:txBody>
      </p:sp>
      <p:sp>
        <p:nvSpPr>
          <p:cNvPr id="10" name="Text 7"/>
          <p:cNvSpPr/>
          <p:nvPr/>
        </p:nvSpPr>
        <p:spPr>
          <a:xfrm>
            <a:off x="10158532" y="3487460"/>
            <a:ext cx="3923348" cy="254079"/>
          </a:xfrm>
          <a:prstGeom prst="rect">
            <a:avLst/>
          </a:prstGeom>
          <a:noFill/>
          <a:ln/>
        </p:spPr>
        <p:txBody>
          <a:bodyPr wrap="none" lIns="0" tIns="0" rIns="0" bIns="0" rtlCol="0" anchor="t"/>
          <a:lstStyle/>
          <a:p>
            <a:pPr marL="342900" indent="-342900">
              <a:lnSpc>
                <a:spcPts val="2000"/>
              </a:lnSpc>
              <a:buSzPct val="100000"/>
              <a:buChar char="•"/>
            </a:pPr>
            <a:r>
              <a:rPr lang="en-US" sz="1250" spc="-25" kern="0" dirty="0">
                <a:solidFill>
                  <a:srgbClr val="E5E0DF"/>
                </a:solidFill>
                <a:latin typeface="Inter" pitchFamily="34" charset="0"/>
                <a:ea typeface="Inter" pitchFamily="34" charset="-122"/>
                <a:cs typeface="Inter" pitchFamily="34" charset="-120"/>
              </a:rPr>
              <a:t>자료*</a:t>
            </a:r>
            <a:endParaRPr lang="en-US" sz="1250" dirty="0"/>
          </a:p>
        </p:txBody>
      </p:sp>
      <p:sp>
        <p:nvSpPr>
          <p:cNvPr id="11" name="Text 8"/>
          <p:cNvSpPr/>
          <p:nvPr/>
        </p:nvSpPr>
        <p:spPr>
          <a:xfrm>
            <a:off x="10158532" y="3884414"/>
            <a:ext cx="3923348" cy="254079"/>
          </a:xfrm>
          <a:prstGeom prst="rect">
            <a:avLst/>
          </a:prstGeom>
          <a:noFill/>
          <a:ln/>
        </p:spPr>
        <p:txBody>
          <a:bodyPr wrap="none" lIns="0" tIns="0" rIns="0" bIns="0" rtlCol="0" anchor="t"/>
          <a:lstStyle/>
          <a:p>
            <a:pPr indent="0" marL="0">
              <a:lnSpc>
                <a:spcPts val="2000"/>
              </a:lnSpc>
              <a:buNone/>
            </a:pPr>
            <a:endParaRPr lang="en-US" sz="12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396835" y="35147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교사 기능</a:t>
            </a:r>
            <a:endParaRPr lang="en-US" sz="850" dirty="0"/>
          </a:p>
        </p:txBody>
      </p:sp>
      <p:pic>
        <p:nvPicPr>
          <p:cNvPr id="3" name="Image 0" descr="preencoded.png">    </p:cNvPr>
          <p:cNvPicPr>
            <a:picLocks noChangeAspect="1"/>
          </p:cNvPicPr>
          <p:nvPr/>
        </p:nvPicPr>
        <p:blipFill>
          <a:blip r:embed="rId1"/>
          <a:stretch>
            <a:fillRect/>
          </a:stretch>
        </p:blipFill>
        <p:spPr>
          <a:xfrm>
            <a:off x="396835" y="660440"/>
            <a:ext cx="6577965" cy="4649867"/>
          </a:xfrm>
          <a:prstGeom prst="rect">
            <a:avLst/>
          </a:prstGeom>
        </p:spPr>
      </p:pic>
      <p:sp>
        <p:nvSpPr>
          <p:cNvPr id="4" name="Text 1"/>
          <p:cNvSpPr/>
          <p:nvPr/>
        </p:nvSpPr>
        <p:spPr>
          <a:xfrm>
            <a:off x="396835" y="543782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강의스케줄 조회</a:t>
            </a:r>
            <a:endParaRPr lang="en-US" sz="850" dirty="0"/>
          </a:p>
        </p:txBody>
      </p:sp>
      <p:pic>
        <p:nvPicPr>
          <p:cNvPr id="5" name="Image 1" descr="preencoded.png">    </p:cNvPr>
          <p:cNvPicPr>
            <a:picLocks noChangeAspect="1"/>
          </p:cNvPicPr>
          <p:nvPr/>
        </p:nvPicPr>
        <p:blipFill>
          <a:blip r:embed="rId2"/>
          <a:stretch>
            <a:fillRect/>
          </a:stretch>
        </p:blipFill>
        <p:spPr>
          <a:xfrm>
            <a:off x="396835" y="5746790"/>
            <a:ext cx="6918365" cy="3033474"/>
          </a:xfrm>
          <a:prstGeom prst="rect">
            <a:avLst/>
          </a:prstGeom>
        </p:spPr>
      </p:pic>
      <p:sp>
        <p:nvSpPr>
          <p:cNvPr id="6" name="Text 2"/>
          <p:cNvSpPr/>
          <p:nvPr/>
        </p:nvSpPr>
        <p:spPr>
          <a:xfrm>
            <a:off x="396835" y="8907780"/>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배점 입출력</a:t>
            </a:r>
            <a:endParaRPr lang="en-US" sz="850" dirty="0"/>
          </a:p>
        </p:txBody>
      </p:sp>
      <p:pic>
        <p:nvPicPr>
          <p:cNvPr id="7" name="Image 2" descr="preencoded.png">    </p:cNvPr>
          <p:cNvPicPr>
            <a:picLocks noChangeAspect="1"/>
          </p:cNvPicPr>
          <p:nvPr/>
        </p:nvPicPr>
        <p:blipFill>
          <a:blip r:embed="rId3"/>
          <a:stretch>
            <a:fillRect/>
          </a:stretch>
        </p:blipFill>
        <p:spPr>
          <a:xfrm>
            <a:off x="3855958" y="9216747"/>
            <a:ext cx="6918365" cy="2955727"/>
          </a:xfrm>
          <a:prstGeom prst="rect">
            <a:avLst/>
          </a:prstGeom>
        </p:spPr>
      </p:pic>
      <p:sp>
        <p:nvSpPr>
          <p:cNvPr id="8" name="Text 3"/>
          <p:cNvSpPr/>
          <p:nvPr/>
        </p:nvSpPr>
        <p:spPr>
          <a:xfrm>
            <a:off x="396835" y="12299990"/>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성적 입출력</a:t>
            </a:r>
            <a:endParaRPr lang="en-US" sz="850" dirty="0"/>
          </a:p>
        </p:txBody>
      </p:sp>
      <p:pic>
        <p:nvPicPr>
          <p:cNvPr id="9" name="Image 3" descr="preencoded.png">    </p:cNvPr>
          <p:cNvPicPr>
            <a:picLocks noChangeAspect="1"/>
          </p:cNvPicPr>
          <p:nvPr/>
        </p:nvPicPr>
        <p:blipFill>
          <a:blip r:embed="rId4"/>
          <a:stretch>
            <a:fillRect/>
          </a:stretch>
        </p:blipFill>
        <p:spPr>
          <a:xfrm>
            <a:off x="3855958" y="12608957"/>
            <a:ext cx="6918365" cy="2860715"/>
          </a:xfrm>
          <a:prstGeom prst="rect">
            <a:avLst/>
          </a:prstGeom>
        </p:spPr>
      </p:pic>
      <p:sp>
        <p:nvSpPr>
          <p:cNvPr id="10" name="Text 4"/>
          <p:cNvSpPr/>
          <p:nvPr/>
        </p:nvSpPr>
        <p:spPr>
          <a:xfrm>
            <a:off x="396835" y="15597188"/>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출결관리 및 출결 조회</a:t>
            </a:r>
            <a:endParaRPr lang="en-US" sz="850" dirty="0"/>
          </a:p>
        </p:txBody>
      </p:sp>
      <p:pic>
        <p:nvPicPr>
          <p:cNvPr id="11" name="Image 4" descr="preencoded.png">    </p:cNvPr>
          <p:cNvPicPr>
            <a:picLocks noChangeAspect="1"/>
          </p:cNvPicPr>
          <p:nvPr/>
        </p:nvPicPr>
        <p:blipFill>
          <a:blip r:embed="rId5"/>
          <a:stretch>
            <a:fillRect/>
          </a:stretch>
        </p:blipFill>
        <p:spPr>
          <a:xfrm>
            <a:off x="396835" y="15906155"/>
            <a:ext cx="6918365" cy="2460903"/>
          </a:xfrm>
          <a:prstGeom prst="rect">
            <a:avLst/>
          </a:prstGeom>
        </p:spPr>
      </p:pic>
      <p:sp>
        <p:nvSpPr>
          <p:cNvPr id="12" name="Text 5"/>
          <p:cNvSpPr/>
          <p:nvPr/>
        </p:nvSpPr>
        <p:spPr>
          <a:xfrm>
            <a:off x="396835" y="18494573"/>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자료*</a:t>
            </a:r>
            <a:endParaRPr lang="en-US" sz="850" dirty="0"/>
          </a:p>
        </p:txBody>
      </p:sp>
      <p:pic>
        <p:nvPicPr>
          <p:cNvPr id="13" name="Image 5" descr="preencoded.png">    </p:cNvPr>
          <p:cNvPicPr>
            <a:picLocks noChangeAspect="1"/>
          </p:cNvPicPr>
          <p:nvPr/>
        </p:nvPicPr>
        <p:blipFill>
          <a:blip r:embed="rId6"/>
          <a:stretch>
            <a:fillRect/>
          </a:stretch>
        </p:blipFill>
        <p:spPr>
          <a:xfrm>
            <a:off x="396835" y="18803541"/>
            <a:ext cx="6918365" cy="38271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91045"/>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목차</a:t>
            </a:r>
            <a:endParaRPr lang="en-US" sz="4450" dirty="0"/>
          </a:p>
        </p:txBody>
      </p:sp>
      <p:sp>
        <p:nvSpPr>
          <p:cNvPr id="3" name="Text 1"/>
          <p:cNvSpPr/>
          <p:nvPr/>
        </p:nvSpPr>
        <p:spPr>
          <a:xfrm>
            <a:off x="793790" y="2944058"/>
            <a:ext cx="2165747" cy="453509"/>
          </a:xfrm>
          <a:prstGeom prst="rect">
            <a:avLst/>
          </a:prstGeom>
          <a:noFill/>
          <a:ln/>
        </p:spPr>
        <p:txBody>
          <a:bodyPr wrap="none" lIns="0" tIns="0" rIns="0" bIns="0" rtlCol="0" anchor="t"/>
          <a:lstStyle/>
          <a:p>
            <a:pPr indent="0" marL="0">
              <a:lnSpc>
                <a:spcPts val="3550"/>
              </a:lnSpc>
              <a:buNone/>
            </a:pPr>
            <a:r>
              <a:rPr lang="en-US" sz="2200" b="1" spc="-36" kern="0" dirty="0">
                <a:solidFill>
                  <a:srgbClr val="000000"/>
                </a:solidFill>
                <a:highlight>
                  <a:srgbClr val="FCEC99"/>
                </a:highlight>
                <a:latin typeface="Inter" pitchFamily="34" charset="0"/>
                <a:ea typeface="Inter" pitchFamily="34" charset="-122"/>
                <a:cs typeface="Inter" pitchFamily="34" charset="-120"/>
              </a:rPr>
              <a:t>프로젝트 개요</a:t>
            </a:r>
            <a:endParaRPr lang="en-US" sz="2200" dirty="0"/>
          </a:p>
        </p:txBody>
      </p:sp>
      <p:sp>
        <p:nvSpPr>
          <p:cNvPr id="4" name="Text 2"/>
          <p:cNvSpPr/>
          <p:nvPr/>
        </p:nvSpPr>
        <p:spPr>
          <a:xfrm>
            <a:off x="793790" y="3601641"/>
            <a:ext cx="2165747"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프로젝트 개요</a:t>
            </a:r>
            <a:endParaRPr lang="en-US" sz="1750" dirty="0"/>
          </a:p>
        </p:txBody>
      </p:sp>
      <p:sp>
        <p:nvSpPr>
          <p:cNvPr id="5" name="Text 3"/>
          <p:cNvSpPr/>
          <p:nvPr/>
        </p:nvSpPr>
        <p:spPr>
          <a:xfrm>
            <a:off x="793790" y="4043839"/>
            <a:ext cx="2165747"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팀원 소개</a:t>
            </a:r>
            <a:endParaRPr lang="en-US" sz="1750" dirty="0"/>
          </a:p>
        </p:txBody>
      </p:sp>
      <p:sp>
        <p:nvSpPr>
          <p:cNvPr id="6" name="Text 4"/>
          <p:cNvSpPr/>
          <p:nvPr/>
        </p:nvSpPr>
        <p:spPr>
          <a:xfrm>
            <a:off x="3520559" y="2944058"/>
            <a:ext cx="3208615" cy="453509"/>
          </a:xfrm>
          <a:prstGeom prst="rect">
            <a:avLst/>
          </a:prstGeom>
          <a:noFill/>
          <a:ln/>
        </p:spPr>
        <p:txBody>
          <a:bodyPr wrap="none" lIns="0" tIns="0" rIns="0" bIns="0" rtlCol="0" anchor="t"/>
          <a:lstStyle/>
          <a:p>
            <a:pPr indent="0" marL="0">
              <a:lnSpc>
                <a:spcPts val="3550"/>
              </a:lnSpc>
              <a:buNone/>
            </a:pPr>
            <a:r>
              <a:rPr lang="en-US" sz="2200" b="1" spc="-36" kern="0" dirty="0">
                <a:solidFill>
                  <a:srgbClr val="000000"/>
                </a:solidFill>
                <a:highlight>
                  <a:srgbClr val="FCEC99"/>
                </a:highlight>
                <a:latin typeface="Inter" pitchFamily="34" charset="0"/>
                <a:ea typeface="Inter" pitchFamily="34" charset="-122"/>
                <a:cs typeface="Inter" pitchFamily="34" charset="-120"/>
              </a:rPr>
              <a:t>개발 진행 과정</a:t>
            </a:r>
            <a:endParaRPr lang="en-US" sz="2200" dirty="0"/>
          </a:p>
        </p:txBody>
      </p:sp>
      <p:sp>
        <p:nvSpPr>
          <p:cNvPr id="7" name="Text 5"/>
          <p:cNvSpPr/>
          <p:nvPr/>
        </p:nvSpPr>
        <p:spPr>
          <a:xfrm>
            <a:off x="3520559" y="3601641"/>
            <a:ext cx="3208615"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요구 사항 분석서</a:t>
            </a:r>
            <a:endParaRPr lang="en-US" sz="1750" dirty="0"/>
          </a:p>
        </p:txBody>
      </p:sp>
      <p:sp>
        <p:nvSpPr>
          <p:cNvPr id="8" name="Text 6"/>
          <p:cNvSpPr/>
          <p:nvPr/>
        </p:nvSpPr>
        <p:spPr>
          <a:xfrm>
            <a:off x="3520559" y="4043839"/>
            <a:ext cx="3208615"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데이터베이스 설계</a:t>
            </a:r>
            <a:endParaRPr lang="en-US" sz="1750" dirty="0"/>
          </a:p>
        </p:txBody>
      </p:sp>
      <p:sp>
        <p:nvSpPr>
          <p:cNvPr id="9" name="Text 7"/>
          <p:cNvSpPr/>
          <p:nvPr/>
        </p:nvSpPr>
        <p:spPr>
          <a:xfrm>
            <a:off x="3520559" y="4486037"/>
            <a:ext cx="3208615" cy="725805"/>
          </a:xfrm>
          <a:prstGeom prst="rect">
            <a:avLst/>
          </a:prstGeom>
          <a:noFill/>
          <a:ln/>
        </p:spPr>
        <p:txBody>
          <a:bodyPr wrap="squar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데이터베이스 구축 및 기능 구현</a:t>
            </a:r>
            <a:endParaRPr lang="en-US" sz="1750" dirty="0"/>
          </a:p>
        </p:txBody>
      </p:sp>
      <p:sp>
        <p:nvSpPr>
          <p:cNvPr id="10" name="Text 8"/>
          <p:cNvSpPr/>
          <p:nvPr/>
        </p:nvSpPr>
        <p:spPr>
          <a:xfrm>
            <a:off x="3520559" y="5291138"/>
            <a:ext cx="3208615"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주요 SQL 및 PL/SQL 구현</a:t>
            </a:r>
            <a:endParaRPr lang="en-US" sz="1750" dirty="0"/>
          </a:p>
        </p:txBody>
      </p:sp>
      <p:sp>
        <p:nvSpPr>
          <p:cNvPr id="11" name="Text 9"/>
          <p:cNvSpPr/>
          <p:nvPr/>
        </p:nvSpPr>
        <p:spPr>
          <a:xfrm>
            <a:off x="3520559" y="5733336"/>
            <a:ext cx="3208615" cy="725805"/>
          </a:xfrm>
          <a:prstGeom prst="rect">
            <a:avLst/>
          </a:prstGeom>
          <a:noFill/>
          <a:ln/>
        </p:spPr>
        <p:txBody>
          <a:bodyPr wrap="squar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성능 최적화 및 데이터 무결성 보장</a:t>
            </a:r>
            <a:endParaRPr lang="en-US" sz="1750" dirty="0"/>
          </a:p>
        </p:txBody>
      </p:sp>
      <p:sp>
        <p:nvSpPr>
          <p:cNvPr id="12" name="Text 10"/>
          <p:cNvSpPr/>
          <p:nvPr/>
        </p:nvSpPr>
        <p:spPr>
          <a:xfrm>
            <a:off x="7290197" y="2944058"/>
            <a:ext cx="2719149" cy="453509"/>
          </a:xfrm>
          <a:prstGeom prst="rect">
            <a:avLst/>
          </a:prstGeom>
          <a:noFill/>
          <a:ln/>
        </p:spPr>
        <p:txBody>
          <a:bodyPr wrap="none" lIns="0" tIns="0" rIns="0" bIns="0" rtlCol="0" anchor="t"/>
          <a:lstStyle/>
          <a:p>
            <a:pPr indent="0" marL="0">
              <a:lnSpc>
                <a:spcPts val="3550"/>
              </a:lnSpc>
              <a:buNone/>
            </a:pPr>
            <a:r>
              <a:rPr lang="en-US" sz="2200" b="1" spc="-36" kern="0" dirty="0">
                <a:solidFill>
                  <a:srgbClr val="000000"/>
                </a:solidFill>
                <a:highlight>
                  <a:srgbClr val="FCEC99"/>
                </a:highlight>
                <a:latin typeface="Inter" pitchFamily="34" charset="0"/>
                <a:ea typeface="Inter" pitchFamily="34" charset="-122"/>
                <a:cs typeface="Inter" pitchFamily="34" charset="-120"/>
              </a:rPr>
              <a:t>팀 작업 과정</a:t>
            </a:r>
            <a:endParaRPr lang="en-US" sz="2200" dirty="0"/>
          </a:p>
        </p:txBody>
      </p:sp>
      <p:sp>
        <p:nvSpPr>
          <p:cNvPr id="13" name="Text 11"/>
          <p:cNvSpPr/>
          <p:nvPr/>
        </p:nvSpPr>
        <p:spPr>
          <a:xfrm>
            <a:off x="7290197" y="3601641"/>
            <a:ext cx="271914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초기 기획 단계</a:t>
            </a:r>
            <a:endParaRPr lang="en-US" sz="1750" dirty="0"/>
          </a:p>
        </p:txBody>
      </p:sp>
      <p:sp>
        <p:nvSpPr>
          <p:cNvPr id="14" name="Text 12"/>
          <p:cNvSpPr/>
          <p:nvPr/>
        </p:nvSpPr>
        <p:spPr>
          <a:xfrm>
            <a:off x="7290197" y="4043839"/>
            <a:ext cx="271914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설계 단계</a:t>
            </a:r>
            <a:endParaRPr lang="en-US" sz="1750" dirty="0"/>
          </a:p>
        </p:txBody>
      </p:sp>
      <p:sp>
        <p:nvSpPr>
          <p:cNvPr id="15" name="Text 13"/>
          <p:cNvSpPr/>
          <p:nvPr/>
        </p:nvSpPr>
        <p:spPr>
          <a:xfrm>
            <a:off x="7290197" y="4486037"/>
            <a:ext cx="271914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구현 단계</a:t>
            </a:r>
            <a:endParaRPr lang="en-US" sz="1750" dirty="0"/>
          </a:p>
        </p:txBody>
      </p:sp>
      <p:sp>
        <p:nvSpPr>
          <p:cNvPr id="16" name="Text 14"/>
          <p:cNvSpPr/>
          <p:nvPr/>
        </p:nvSpPr>
        <p:spPr>
          <a:xfrm>
            <a:off x="7290197" y="4928235"/>
            <a:ext cx="271914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최종 점검 및 발표 준비</a:t>
            </a:r>
            <a:endParaRPr lang="en-US" sz="1750" dirty="0"/>
          </a:p>
        </p:txBody>
      </p:sp>
      <p:sp>
        <p:nvSpPr>
          <p:cNvPr id="17" name="Text 15"/>
          <p:cNvSpPr/>
          <p:nvPr/>
        </p:nvSpPr>
        <p:spPr>
          <a:xfrm>
            <a:off x="10570369" y="2944058"/>
            <a:ext cx="3288863" cy="453509"/>
          </a:xfrm>
          <a:prstGeom prst="rect">
            <a:avLst/>
          </a:prstGeom>
          <a:noFill/>
          <a:ln/>
        </p:spPr>
        <p:txBody>
          <a:bodyPr wrap="none" lIns="0" tIns="0" rIns="0" bIns="0" rtlCol="0" anchor="t"/>
          <a:lstStyle/>
          <a:p>
            <a:pPr indent="0" marL="0">
              <a:lnSpc>
                <a:spcPts val="3550"/>
              </a:lnSpc>
              <a:buNone/>
            </a:pPr>
            <a:r>
              <a:rPr lang="en-US" sz="2200" b="1" spc="-36" kern="0" dirty="0">
                <a:solidFill>
                  <a:srgbClr val="000000"/>
                </a:solidFill>
                <a:highlight>
                  <a:srgbClr val="FCEC99"/>
                </a:highlight>
                <a:latin typeface="Inter" pitchFamily="34" charset="0"/>
                <a:ea typeface="Inter" pitchFamily="34" charset="-122"/>
                <a:cs typeface="Inter" pitchFamily="34" charset="-120"/>
              </a:rPr>
              <a:t>최종 결과 및 개선 방향</a:t>
            </a:r>
            <a:endParaRPr lang="en-US" sz="2200" dirty="0"/>
          </a:p>
        </p:txBody>
      </p:sp>
      <p:sp>
        <p:nvSpPr>
          <p:cNvPr id="18" name="Text 16"/>
          <p:cNvSpPr/>
          <p:nvPr/>
        </p:nvSpPr>
        <p:spPr>
          <a:xfrm>
            <a:off x="10570369" y="3601641"/>
            <a:ext cx="3288863"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프로젝트를 통해 배운 점</a:t>
            </a:r>
            <a:endParaRPr lang="en-US" sz="1750" dirty="0"/>
          </a:p>
        </p:txBody>
      </p:sp>
      <p:sp>
        <p:nvSpPr>
          <p:cNvPr id="19" name="Text 17"/>
          <p:cNvSpPr/>
          <p:nvPr/>
        </p:nvSpPr>
        <p:spPr>
          <a:xfrm>
            <a:off x="10570369" y="4043839"/>
            <a:ext cx="3288863"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개선해야 할 점</a:t>
            </a:r>
            <a:endParaRPr lang="en-US" sz="1750" dirty="0"/>
          </a:p>
        </p:txBody>
      </p:sp>
      <p:sp>
        <p:nvSpPr>
          <p:cNvPr id="20" name="Text 18"/>
          <p:cNvSpPr/>
          <p:nvPr/>
        </p:nvSpPr>
        <p:spPr>
          <a:xfrm>
            <a:off x="10570369" y="4486037"/>
            <a:ext cx="3288863"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E5E0DF"/>
                </a:solidFill>
                <a:latin typeface="Inter" pitchFamily="34" charset="0"/>
                <a:ea typeface="Inter" pitchFamily="34" charset="-122"/>
                <a:cs typeface="Inter" pitchFamily="34" charset="-120"/>
              </a:rPr>
              <a:t>후기</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04599" y="475059"/>
            <a:ext cx="4318635" cy="539710"/>
          </a:xfrm>
          <a:prstGeom prst="rect">
            <a:avLst/>
          </a:prstGeom>
          <a:noFill/>
          <a:ln/>
        </p:spPr>
        <p:txBody>
          <a:bodyPr wrap="none" lIns="0" tIns="0" rIns="0" bIns="0" rtlCol="0" anchor="t"/>
          <a:lstStyle/>
          <a:p>
            <a:pPr indent="0" marL="0">
              <a:lnSpc>
                <a:spcPts val="4250"/>
              </a:lnSpc>
              <a:buNone/>
            </a:pPr>
            <a:r>
              <a:rPr lang="en-US" sz="3400" b="1" spc="-102" kern="0" dirty="0">
                <a:solidFill>
                  <a:srgbClr val="FFFFFF"/>
                </a:solidFill>
                <a:latin typeface="Inter Bold" pitchFamily="34" charset="0"/>
                <a:ea typeface="Inter Bold" pitchFamily="34" charset="-122"/>
                <a:cs typeface="Inter Bold" pitchFamily="34" charset="-120"/>
              </a:rPr>
              <a:t>2-2. 데이터베이스 설계</a:t>
            </a:r>
            <a:endParaRPr lang="en-US" sz="3400" dirty="0"/>
          </a:p>
        </p:txBody>
      </p:sp>
      <p:sp>
        <p:nvSpPr>
          <p:cNvPr id="3" name="Text 1"/>
          <p:cNvSpPr/>
          <p:nvPr/>
        </p:nvSpPr>
        <p:spPr>
          <a:xfrm>
            <a:off x="604599" y="1273850"/>
            <a:ext cx="3133844" cy="323850"/>
          </a:xfrm>
          <a:prstGeom prst="rect">
            <a:avLst/>
          </a:prstGeom>
          <a:noFill/>
          <a:ln/>
        </p:spPr>
        <p:txBody>
          <a:bodyPr wrap="none" lIns="0" tIns="0" rIns="0" bIns="0" rtlCol="0" anchor="t"/>
          <a:lstStyle/>
          <a:p>
            <a:pPr algn="l" indent="0" marL="0">
              <a:lnSpc>
                <a:spcPts val="2550"/>
              </a:lnSpc>
              <a:buNone/>
            </a:pPr>
            <a:r>
              <a:rPr lang="en-US" sz="2000" b="1" spc="-61" kern="0" dirty="0">
                <a:solidFill>
                  <a:srgbClr val="FFFFFF"/>
                </a:solidFill>
                <a:latin typeface="Inter Bold" pitchFamily="34" charset="0"/>
                <a:ea typeface="Inter Bold" pitchFamily="34" charset="-122"/>
                <a:cs typeface="Inter Bold" pitchFamily="34" charset="-120"/>
              </a:rPr>
              <a:t>2.  추가 설계 - 순서도 - 교육생</a:t>
            </a:r>
            <a:endParaRPr lang="en-US" sz="2000" dirty="0"/>
          </a:p>
        </p:txBody>
      </p:sp>
      <p:pic>
        <p:nvPicPr>
          <p:cNvPr id="4" name="Image 0" descr="preencoded.png">    </p:cNvPr>
          <p:cNvPicPr>
            <a:picLocks noChangeAspect="1"/>
          </p:cNvPicPr>
          <p:nvPr/>
        </p:nvPicPr>
        <p:blipFill>
          <a:blip r:embed="rId1"/>
          <a:stretch>
            <a:fillRect/>
          </a:stretch>
        </p:blipFill>
        <p:spPr>
          <a:xfrm>
            <a:off x="1808440" y="2051090"/>
            <a:ext cx="7691080" cy="5094684"/>
          </a:xfrm>
          <a:prstGeom prst="rect">
            <a:avLst/>
          </a:prstGeom>
        </p:spPr>
      </p:pic>
      <p:sp>
        <p:nvSpPr>
          <p:cNvPr id="5" name="Text 2"/>
          <p:cNvSpPr/>
          <p:nvPr/>
        </p:nvSpPr>
        <p:spPr>
          <a:xfrm>
            <a:off x="11132582" y="2012156"/>
            <a:ext cx="2900720" cy="276344"/>
          </a:xfrm>
          <a:prstGeom prst="rect">
            <a:avLst/>
          </a:prstGeom>
          <a:noFill/>
          <a:ln/>
        </p:spPr>
        <p:txBody>
          <a:bodyPr wrap="none" lIns="0" tIns="0" rIns="0" bIns="0" rtlCol="0" anchor="t"/>
          <a:lstStyle/>
          <a:p>
            <a:pPr indent="0" marL="0">
              <a:lnSpc>
                <a:spcPts val="2150"/>
              </a:lnSpc>
              <a:buNone/>
            </a:pPr>
            <a:r>
              <a:rPr lang="en-US" sz="1350" spc="-27" kern="0" dirty="0">
                <a:solidFill>
                  <a:srgbClr val="E5E0DF"/>
                </a:solidFill>
                <a:latin typeface="Inter" pitchFamily="34" charset="0"/>
                <a:ea typeface="Inter" pitchFamily="34" charset="-122"/>
                <a:cs typeface="Inter" pitchFamily="34" charset="-120"/>
              </a:rPr>
              <a:t>교육생 정보</a:t>
            </a:r>
            <a:endParaRPr lang="en-US" sz="1350" dirty="0"/>
          </a:p>
        </p:txBody>
      </p:sp>
      <p:sp>
        <p:nvSpPr>
          <p:cNvPr id="6" name="Text 3"/>
          <p:cNvSpPr/>
          <p:nvPr/>
        </p:nvSpPr>
        <p:spPr>
          <a:xfrm>
            <a:off x="11132582" y="2443877"/>
            <a:ext cx="2900720" cy="276344"/>
          </a:xfrm>
          <a:prstGeom prst="rect">
            <a:avLst/>
          </a:prstGeom>
          <a:noFill/>
          <a:ln/>
        </p:spPr>
        <p:txBody>
          <a:bodyPr wrap="none" lIns="0" tIns="0" rIns="0" bIns="0" rtlCol="0" anchor="t"/>
          <a:lstStyle/>
          <a:p>
            <a:pPr indent="0" marL="0">
              <a:lnSpc>
                <a:spcPts val="2150"/>
              </a:lnSpc>
              <a:buNone/>
            </a:pPr>
            <a:r>
              <a:rPr lang="en-US" sz="1350" spc="-27" kern="0" dirty="0">
                <a:solidFill>
                  <a:srgbClr val="E5E0DF"/>
                </a:solidFill>
                <a:latin typeface="Inter" pitchFamily="34" charset="0"/>
                <a:ea typeface="Inter" pitchFamily="34" charset="-122"/>
                <a:cs typeface="Inter" pitchFamily="34" charset="-120"/>
              </a:rPr>
              <a:t>교육생 기능</a:t>
            </a:r>
            <a:endParaRPr lang="en-US" sz="1350" dirty="0"/>
          </a:p>
        </p:txBody>
      </p:sp>
      <p:sp>
        <p:nvSpPr>
          <p:cNvPr id="7" name="Text 4"/>
          <p:cNvSpPr/>
          <p:nvPr/>
        </p:nvSpPr>
        <p:spPr>
          <a:xfrm>
            <a:off x="11132582" y="2875597"/>
            <a:ext cx="2900720" cy="276344"/>
          </a:xfrm>
          <a:prstGeom prst="rect">
            <a:avLst/>
          </a:prstGeom>
          <a:noFill/>
          <a:ln/>
        </p:spPr>
        <p:txBody>
          <a:bodyPr wrap="none" lIns="0" tIns="0" rIns="0" bIns="0" rtlCol="0" anchor="t"/>
          <a:lstStyle/>
          <a:p>
            <a:pPr marL="342900" indent="-342900">
              <a:lnSpc>
                <a:spcPts val="2150"/>
              </a:lnSpc>
              <a:buSzPct val="100000"/>
              <a:buChar char="•"/>
            </a:pPr>
            <a:r>
              <a:rPr lang="en-US" sz="1350" spc="-27" kern="0" dirty="0">
                <a:solidFill>
                  <a:srgbClr val="E5E0DF"/>
                </a:solidFill>
                <a:latin typeface="Inter" pitchFamily="34" charset="0"/>
                <a:ea typeface="Inter" pitchFamily="34" charset="-122"/>
                <a:cs typeface="Inter" pitchFamily="34" charset="-120"/>
              </a:rPr>
              <a:t>성적 조회</a:t>
            </a:r>
            <a:endParaRPr lang="en-US" sz="1350" dirty="0"/>
          </a:p>
        </p:txBody>
      </p:sp>
      <p:sp>
        <p:nvSpPr>
          <p:cNvPr id="8" name="Text 5"/>
          <p:cNvSpPr/>
          <p:nvPr/>
        </p:nvSpPr>
        <p:spPr>
          <a:xfrm>
            <a:off x="11132582" y="3212306"/>
            <a:ext cx="2900720" cy="276344"/>
          </a:xfrm>
          <a:prstGeom prst="rect">
            <a:avLst/>
          </a:prstGeom>
          <a:noFill/>
          <a:ln/>
        </p:spPr>
        <p:txBody>
          <a:bodyPr wrap="none" lIns="0" tIns="0" rIns="0" bIns="0" rtlCol="0" anchor="t"/>
          <a:lstStyle/>
          <a:p>
            <a:pPr marL="342900" indent="-342900">
              <a:lnSpc>
                <a:spcPts val="2150"/>
              </a:lnSpc>
              <a:buSzPct val="100000"/>
              <a:buChar char="•"/>
            </a:pPr>
            <a:r>
              <a:rPr lang="en-US" sz="1350" spc="-27" kern="0" dirty="0">
                <a:solidFill>
                  <a:srgbClr val="E5E0DF"/>
                </a:solidFill>
                <a:latin typeface="Inter" pitchFamily="34" charset="0"/>
                <a:ea typeface="Inter" pitchFamily="34" charset="-122"/>
                <a:cs typeface="Inter" pitchFamily="34" charset="-120"/>
              </a:rPr>
              <a:t>출결관리 및 출결 조회</a:t>
            </a:r>
            <a:endParaRPr lang="en-US" sz="1350" dirty="0"/>
          </a:p>
        </p:txBody>
      </p:sp>
      <p:sp>
        <p:nvSpPr>
          <p:cNvPr id="9" name="Text 6"/>
          <p:cNvSpPr/>
          <p:nvPr/>
        </p:nvSpPr>
        <p:spPr>
          <a:xfrm>
            <a:off x="11132582" y="3549015"/>
            <a:ext cx="2900720" cy="276344"/>
          </a:xfrm>
          <a:prstGeom prst="rect">
            <a:avLst/>
          </a:prstGeom>
          <a:noFill/>
          <a:ln/>
        </p:spPr>
        <p:txBody>
          <a:bodyPr wrap="none" lIns="0" tIns="0" rIns="0" bIns="0" rtlCol="0" anchor="t"/>
          <a:lstStyle/>
          <a:p>
            <a:pPr marL="342900" indent="-342900">
              <a:lnSpc>
                <a:spcPts val="2150"/>
              </a:lnSpc>
              <a:buSzPct val="100000"/>
              <a:buChar char="•"/>
            </a:pPr>
            <a:r>
              <a:rPr lang="en-US" sz="1350" spc="-27" kern="0" dirty="0">
                <a:solidFill>
                  <a:srgbClr val="E5E0DF"/>
                </a:solidFill>
                <a:latin typeface="Inter" pitchFamily="34" charset="0"/>
                <a:ea typeface="Inter" pitchFamily="34" charset="-122"/>
                <a:cs typeface="Inter" pitchFamily="34" charset="-120"/>
              </a:rPr>
              <a:t>강의실 예약*</a:t>
            </a:r>
            <a:endParaRPr lang="en-US" sz="1350" dirty="0"/>
          </a:p>
        </p:txBody>
      </p:sp>
      <p:sp>
        <p:nvSpPr>
          <p:cNvPr id="10" name="Text 7"/>
          <p:cNvSpPr/>
          <p:nvPr/>
        </p:nvSpPr>
        <p:spPr>
          <a:xfrm>
            <a:off x="604599" y="7534394"/>
            <a:ext cx="13421201" cy="276344"/>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396835" y="35147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교육생 개인정보</a:t>
            </a:r>
            <a:endParaRPr lang="en-US" sz="850" dirty="0"/>
          </a:p>
        </p:txBody>
      </p:sp>
      <p:pic>
        <p:nvPicPr>
          <p:cNvPr id="3" name="Image 0" descr="preencoded.png">    </p:cNvPr>
          <p:cNvPicPr>
            <a:picLocks noChangeAspect="1"/>
          </p:cNvPicPr>
          <p:nvPr/>
        </p:nvPicPr>
        <p:blipFill>
          <a:blip r:embed="rId1"/>
          <a:stretch>
            <a:fillRect/>
          </a:stretch>
        </p:blipFill>
        <p:spPr>
          <a:xfrm>
            <a:off x="396835" y="660440"/>
            <a:ext cx="6918365" cy="3245763"/>
          </a:xfrm>
          <a:prstGeom prst="rect">
            <a:avLst/>
          </a:prstGeom>
        </p:spPr>
      </p:pic>
      <p:sp>
        <p:nvSpPr>
          <p:cNvPr id="4" name="Text 1"/>
          <p:cNvSpPr/>
          <p:nvPr/>
        </p:nvSpPr>
        <p:spPr>
          <a:xfrm>
            <a:off x="396835" y="4033718"/>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교육생 기능</a:t>
            </a:r>
            <a:endParaRPr lang="en-US" sz="850" dirty="0"/>
          </a:p>
        </p:txBody>
      </p:sp>
      <p:pic>
        <p:nvPicPr>
          <p:cNvPr id="5" name="Image 1" descr="preencoded.png">    </p:cNvPr>
          <p:cNvPicPr>
            <a:picLocks noChangeAspect="1"/>
          </p:cNvPicPr>
          <p:nvPr/>
        </p:nvPicPr>
        <p:blipFill>
          <a:blip r:embed="rId2"/>
          <a:stretch>
            <a:fillRect/>
          </a:stretch>
        </p:blipFill>
        <p:spPr>
          <a:xfrm>
            <a:off x="396835" y="4342686"/>
            <a:ext cx="6918365" cy="3256240"/>
          </a:xfrm>
          <a:prstGeom prst="rect">
            <a:avLst/>
          </a:prstGeom>
        </p:spPr>
      </p:pic>
      <p:sp>
        <p:nvSpPr>
          <p:cNvPr id="6" name="Text 2"/>
          <p:cNvSpPr/>
          <p:nvPr/>
        </p:nvSpPr>
        <p:spPr>
          <a:xfrm>
            <a:off x="396835" y="772644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성적 조회</a:t>
            </a:r>
            <a:endParaRPr lang="en-US" sz="850" dirty="0"/>
          </a:p>
        </p:txBody>
      </p:sp>
      <p:pic>
        <p:nvPicPr>
          <p:cNvPr id="7" name="Image 2" descr="preencoded.png">    </p:cNvPr>
          <p:cNvPicPr>
            <a:picLocks noChangeAspect="1"/>
          </p:cNvPicPr>
          <p:nvPr/>
        </p:nvPicPr>
        <p:blipFill>
          <a:blip r:embed="rId3"/>
          <a:stretch>
            <a:fillRect/>
          </a:stretch>
        </p:blipFill>
        <p:spPr>
          <a:xfrm>
            <a:off x="396835" y="8035409"/>
            <a:ext cx="6918365" cy="1569958"/>
          </a:xfrm>
          <a:prstGeom prst="rect">
            <a:avLst/>
          </a:prstGeom>
        </p:spPr>
      </p:pic>
      <p:sp>
        <p:nvSpPr>
          <p:cNvPr id="8" name="Text 3"/>
          <p:cNvSpPr/>
          <p:nvPr/>
        </p:nvSpPr>
        <p:spPr>
          <a:xfrm>
            <a:off x="396835" y="9732883"/>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출결관리 및 출결 조회</a:t>
            </a:r>
            <a:endParaRPr lang="en-US" sz="850" dirty="0"/>
          </a:p>
        </p:txBody>
      </p:sp>
      <p:pic>
        <p:nvPicPr>
          <p:cNvPr id="9" name="Image 3" descr="preencoded.png">    </p:cNvPr>
          <p:cNvPicPr>
            <a:picLocks noChangeAspect="1"/>
          </p:cNvPicPr>
          <p:nvPr/>
        </p:nvPicPr>
        <p:blipFill>
          <a:blip r:embed="rId4"/>
          <a:stretch>
            <a:fillRect/>
          </a:stretch>
        </p:blipFill>
        <p:spPr>
          <a:xfrm>
            <a:off x="396835" y="10041850"/>
            <a:ext cx="6918365" cy="3159323"/>
          </a:xfrm>
          <a:prstGeom prst="rect">
            <a:avLst/>
          </a:prstGeom>
        </p:spPr>
      </p:pic>
      <p:sp>
        <p:nvSpPr>
          <p:cNvPr id="10" name="Text 4"/>
          <p:cNvSpPr/>
          <p:nvPr/>
        </p:nvSpPr>
        <p:spPr>
          <a:xfrm>
            <a:off x="396835" y="13328690"/>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spc="-18" kern="0" dirty="0">
                <a:solidFill>
                  <a:srgbClr val="E5E0DF"/>
                </a:solidFill>
                <a:latin typeface="Inter" pitchFamily="34" charset="0"/>
                <a:ea typeface="Inter" pitchFamily="34" charset="-122"/>
                <a:cs typeface="Inter" pitchFamily="34" charset="-120"/>
              </a:rPr>
              <a:t>강의실 예약*</a:t>
            </a:r>
            <a:endParaRPr lang="en-US" sz="850" dirty="0"/>
          </a:p>
        </p:txBody>
      </p:sp>
      <p:pic>
        <p:nvPicPr>
          <p:cNvPr id="11" name="Image 4" descr="preencoded.png">    </p:cNvPr>
          <p:cNvPicPr>
            <a:picLocks noChangeAspect="1"/>
          </p:cNvPicPr>
          <p:nvPr/>
        </p:nvPicPr>
        <p:blipFill>
          <a:blip r:embed="rId5"/>
          <a:stretch>
            <a:fillRect/>
          </a:stretch>
        </p:blipFill>
        <p:spPr>
          <a:xfrm>
            <a:off x="396835" y="13637657"/>
            <a:ext cx="4759404" cy="40189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algn="ct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2-3. 구축 및 기능구현</a:t>
            </a:r>
            <a:endParaRPr lang="en-US" sz="44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65083" y="522565"/>
            <a:ext cx="4750594" cy="593765"/>
          </a:xfrm>
          <a:prstGeom prst="rect">
            <a:avLst/>
          </a:prstGeom>
          <a:noFill/>
          <a:ln/>
        </p:spPr>
        <p:txBody>
          <a:bodyPr wrap="none" lIns="0" tIns="0" rIns="0" bIns="0" rtlCol="0" anchor="t"/>
          <a:lstStyle/>
          <a:p>
            <a:pPr indent="0" marL="0">
              <a:lnSpc>
                <a:spcPts val="4650"/>
              </a:lnSpc>
              <a:buNone/>
            </a:pPr>
            <a:r>
              <a:rPr lang="en-US" sz="3700" b="1" spc="-112" kern="0" dirty="0">
                <a:solidFill>
                  <a:srgbClr val="FFFFFF"/>
                </a:solidFill>
                <a:latin typeface="Inter Bold" pitchFamily="34" charset="0"/>
                <a:ea typeface="Inter Bold" pitchFamily="34" charset="-122"/>
                <a:cs typeface="Inter Bold" pitchFamily="34" charset="-120"/>
              </a:rPr>
              <a:t>2-3. 구축 및 기능구현</a:t>
            </a:r>
            <a:endParaRPr lang="en-US" sz="3700" dirty="0"/>
          </a:p>
        </p:txBody>
      </p:sp>
      <p:sp>
        <p:nvSpPr>
          <p:cNvPr id="3" name="Text 1"/>
          <p:cNvSpPr/>
          <p:nvPr/>
        </p:nvSpPr>
        <p:spPr>
          <a:xfrm>
            <a:off x="665083" y="1401366"/>
            <a:ext cx="3201114" cy="356235"/>
          </a:xfrm>
          <a:prstGeom prst="rect">
            <a:avLst/>
          </a:prstGeom>
          <a:noFill/>
          <a:ln/>
        </p:spPr>
        <p:txBody>
          <a:bodyPr wrap="none" lIns="0" tIns="0" rIns="0" bIns="0" rtlCol="0" anchor="t"/>
          <a:lstStyle/>
          <a:p>
            <a:pPr algn="l" indent="0" marL="0">
              <a:lnSpc>
                <a:spcPts val="2800"/>
              </a:lnSpc>
              <a:buNone/>
            </a:pPr>
            <a:r>
              <a:rPr lang="en-US" sz="2200" b="1" spc="-67" kern="0" dirty="0">
                <a:solidFill>
                  <a:srgbClr val="FFFFFF"/>
                </a:solidFill>
                <a:latin typeface="Inter Bold" pitchFamily="34" charset="0"/>
                <a:ea typeface="Inter Bold" pitchFamily="34" charset="-122"/>
                <a:cs typeface="Inter Bold" pitchFamily="34" charset="-120"/>
              </a:rPr>
              <a:t>1.  테이블 정의서(DDL) 작성</a:t>
            </a:r>
            <a:endParaRPr lang="en-US" sz="2200" dirty="0"/>
          </a:p>
        </p:txBody>
      </p:sp>
      <p:pic>
        <p:nvPicPr>
          <p:cNvPr id="4" name="Image 0" descr="preencoded.png">    </p:cNvPr>
          <p:cNvPicPr>
            <a:picLocks noChangeAspect="1"/>
          </p:cNvPicPr>
          <p:nvPr/>
        </p:nvPicPr>
        <p:blipFill>
          <a:blip r:embed="rId1"/>
          <a:stretch>
            <a:fillRect/>
          </a:stretch>
        </p:blipFill>
        <p:spPr>
          <a:xfrm>
            <a:off x="665083" y="2042636"/>
            <a:ext cx="11142345" cy="57049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552688" y="434221"/>
            <a:ext cx="3947874" cy="493514"/>
          </a:xfrm>
          <a:prstGeom prst="rect">
            <a:avLst/>
          </a:prstGeom>
          <a:noFill/>
          <a:ln/>
        </p:spPr>
        <p:txBody>
          <a:bodyPr wrap="none" lIns="0" tIns="0" rIns="0" bIns="0" rtlCol="0" anchor="t"/>
          <a:lstStyle/>
          <a:p>
            <a:pPr indent="0" marL="0">
              <a:lnSpc>
                <a:spcPts val="3850"/>
              </a:lnSpc>
              <a:buNone/>
            </a:pPr>
            <a:r>
              <a:rPr lang="en-US" sz="3100" b="1" spc="-93" kern="0" dirty="0">
                <a:solidFill>
                  <a:srgbClr val="FFFFFF"/>
                </a:solidFill>
                <a:latin typeface="Inter Bold" pitchFamily="34" charset="0"/>
                <a:ea typeface="Inter Bold" pitchFamily="34" charset="-122"/>
                <a:cs typeface="Inter Bold" pitchFamily="34" charset="-120"/>
              </a:rPr>
              <a:t>2-3. 구축 및 기능구현</a:t>
            </a:r>
            <a:endParaRPr lang="en-US" sz="3100" dirty="0"/>
          </a:p>
        </p:txBody>
      </p:sp>
      <p:sp>
        <p:nvSpPr>
          <p:cNvPr id="3" name="Text 1"/>
          <p:cNvSpPr/>
          <p:nvPr/>
        </p:nvSpPr>
        <p:spPr>
          <a:xfrm>
            <a:off x="552688" y="1164550"/>
            <a:ext cx="2757249" cy="295989"/>
          </a:xfrm>
          <a:prstGeom prst="rect">
            <a:avLst/>
          </a:prstGeom>
          <a:noFill/>
          <a:ln/>
        </p:spPr>
        <p:txBody>
          <a:bodyPr wrap="none" lIns="0" tIns="0" rIns="0" bIns="0" rtlCol="0" anchor="t"/>
          <a:lstStyle/>
          <a:p>
            <a:pPr algn="l" indent="0" marL="0">
              <a:lnSpc>
                <a:spcPts val="2300"/>
              </a:lnSpc>
              <a:buNone/>
            </a:pPr>
            <a:r>
              <a:rPr lang="en-US" sz="1850" b="1" spc="-56" kern="0" dirty="0">
                <a:solidFill>
                  <a:srgbClr val="FFFFFF"/>
                </a:solidFill>
                <a:latin typeface="Inter Bold" pitchFamily="34" charset="0"/>
                <a:ea typeface="Inter Bold" pitchFamily="34" charset="-122"/>
                <a:cs typeface="Inter Bold" pitchFamily="34" charset="-120"/>
              </a:rPr>
              <a:t>2.  테이블 정의서(DML) 작성</a:t>
            </a:r>
            <a:endParaRPr lang="en-US" sz="1850" dirty="0"/>
          </a:p>
        </p:txBody>
      </p:sp>
      <p:pic>
        <p:nvPicPr>
          <p:cNvPr id="4" name="Image 0" descr="preencoded.png">    </p:cNvPr>
          <p:cNvPicPr>
            <a:picLocks noChangeAspect="1"/>
          </p:cNvPicPr>
          <p:nvPr/>
        </p:nvPicPr>
        <p:blipFill>
          <a:blip r:embed="rId1"/>
          <a:stretch>
            <a:fillRect/>
          </a:stretch>
        </p:blipFill>
        <p:spPr>
          <a:xfrm>
            <a:off x="552688" y="1697355"/>
            <a:ext cx="9415939" cy="617493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3705582" y="3760351"/>
            <a:ext cx="7219117" cy="708779"/>
          </a:xfrm>
          <a:prstGeom prst="rect">
            <a:avLst/>
          </a:prstGeom>
          <a:noFill/>
          <a:ln/>
        </p:spPr>
        <p:txBody>
          <a:bodyPr wrap="none" lIns="0" tIns="0" rIns="0" bIns="0" rtlCol="0" anchor="t"/>
          <a:lstStyle/>
          <a:p>
            <a:pPr algn="ct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a:t>
            </a:r>
            <a:pPr algn="ct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주요 SQL 및 PL/SQL 구현</a:t>
            </a:r>
            <a:endParaRPr lang="en-US" sz="44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34365" y="498396"/>
            <a:ext cx="5768340" cy="566380"/>
          </a:xfrm>
          <a:prstGeom prst="rect">
            <a:avLst/>
          </a:prstGeom>
          <a:noFill/>
          <a:ln/>
        </p:spPr>
        <p:txBody>
          <a:bodyPr wrap="none" lIns="0" tIns="0" rIns="0" bIns="0" rtlCol="0" anchor="t"/>
          <a:lstStyle/>
          <a:p>
            <a:pPr indent="0" marL="0">
              <a:lnSpc>
                <a:spcPts val="4450"/>
              </a:lnSpc>
              <a:buNone/>
            </a:pPr>
            <a:r>
              <a:rPr lang="en-US" sz="3550" b="1" spc="-107" kern="0" dirty="0">
                <a:solidFill>
                  <a:srgbClr val="FFFFFF"/>
                </a:solidFill>
                <a:latin typeface="Inter Bold" pitchFamily="34" charset="0"/>
                <a:ea typeface="Inter Bold" pitchFamily="34" charset="-122"/>
                <a:cs typeface="Inter Bold" pitchFamily="34" charset="-120"/>
              </a:rPr>
              <a:t>2-4. 주요 SQL 및 PL/SQL 구현</a:t>
            </a:r>
            <a:endParaRPr lang="en-US" sz="3550" dirty="0"/>
          </a:p>
        </p:txBody>
      </p:sp>
      <p:sp>
        <p:nvSpPr>
          <p:cNvPr id="3" name="Text 1"/>
          <p:cNvSpPr/>
          <p:nvPr/>
        </p:nvSpPr>
        <p:spPr>
          <a:xfrm>
            <a:off x="634365" y="1336596"/>
            <a:ext cx="5737622" cy="339923"/>
          </a:xfrm>
          <a:prstGeom prst="rect">
            <a:avLst/>
          </a:prstGeom>
          <a:noFill/>
          <a:ln/>
        </p:spPr>
        <p:txBody>
          <a:bodyPr wrap="none" lIns="0" tIns="0" rIns="0" bIns="0" rtlCol="0" anchor="t"/>
          <a:lstStyle/>
          <a:p>
            <a:pPr algn="l" indent="0" marL="0">
              <a:lnSpc>
                <a:spcPts val="2650"/>
              </a:lnSpc>
              <a:buNone/>
            </a:pPr>
            <a:r>
              <a:rPr lang="en-US" sz="2100" b="1" spc="-64" kern="0" dirty="0">
                <a:solidFill>
                  <a:srgbClr val="FFFFFF"/>
                </a:solidFill>
                <a:latin typeface="Inter Bold" pitchFamily="34" charset="0"/>
                <a:ea typeface="Inter Bold" pitchFamily="34" charset="-122"/>
                <a:cs typeface="Inter Bold" pitchFamily="34" charset="-120"/>
              </a:rPr>
              <a:t>1.  현재 진행중인 강의를 듣는 교육생 목록 조회 VIEW</a:t>
            </a:r>
            <a:endParaRPr lang="en-US" sz="2100" dirty="0"/>
          </a:p>
        </p:txBody>
      </p:sp>
      <p:pic>
        <p:nvPicPr>
          <p:cNvPr id="4" name="Image 0" descr="preencoded.png">    </p:cNvPr>
          <p:cNvPicPr>
            <a:picLocks noChangeAspect="1"/>
          </p:cNvPicPr>
          <p:nvPr/>
        </p:nvPicPr>
        <p:blipFill>
          <a:blip r:embed="rId1"/>
          <a:stretch>
            <a:fillRect/>
          </a:stretch>
        </p:blipFill>
        <p:spPr>
          <a:xfrm>
            <a:off x="634365" y="2152174"/>
            <a:ext cx="8680133" cy="2502575"/>
          </a:xfrm>
          <a:prstGeom prst="rect">
            <a:avLst/>
          </a:prstGeom>
        </p:spPr>
      </p:pic>
      <p:sp>
        <p:nvSpPr>
          <p:cNvPr id="5" name="Text 2"/>
          <p:cNvSpPr/>
          <p:nvPr/>
        </p:nvSpPr>
        <p:spPr>
          <a:xfrm>
            <a:off x="12237125" y="2111454"/>
            <a:ext cx="1766411" cy="289917"/>
          </a:xfrm>
          <a:prstGeom prst="rect">
            <a:avLst/>
          </a:prstGeom>
          <a:noFill/>
          <a:ln/>
        </p:spPr>
        <p:txBody>
          <a:bodyPr wrap="none" lIns="0" tIns="0" rIns="0" bIns="0" rtlCol="0" anchor="t"/>
          <a:lstStyle/>
          <a:p>
            <a:pPr indent="0" marL="0">
              <a:lnSpc>
                <a:spcPts val="2250"/>
              </a:lnSpc>
              <a:buNone/>
            </a:pPr>
            <a:r>
              <a:rPr lang="en-US" sz="1400" spc="-29" kern="0" dirty="0">
                <a:solidFill>
                  <a:srgbClr val="E5E0DF"/>
                </a:solidFill>
                <a:latin typeface="Inter" pitchFamily="34" charset="0"/>
                <a:ea typeface="Inter" pitchFamily="34" charset="-122"/>
                <a:cs typeface="Inter" pitchFamily="34" charset="-120"/>
              </a:rPr>
              <a:t>테이블 - JOIN</a:t>
            </a:r>
            <a:endParaRPr lang="en-US" sz="1400" dirty="0"/>
          </a:p>
        </p:txBody>
      </p:sp>
      <p:sp>
        <p:nvSpPr>
          <p:cNvPr id="6" name="Text 3"/>
          <p:cNvSpPr/>
          <p:nvPr/>
        </p:nvSpPr>
        <p:spPr>
          <a:xfrm>
            <a:off x="12237125" y="2564487"/>
            <a:ext cx="1766411" cy="289917"/>
          </a:xfrm>
          <a:prstGeom prst="rect">
            <a:avLst/>
          </a:prstGeom>
          <a:noFill/>
          <a:ln/>
        </p:spPr>
        <p:txBody>
          <a:bodyPr wrap="none" lIns="0" tIns="0" rIns="0" bIns="0" rtlCol="0" anchor="t"/>
          <a:lstStyle/>
          <a:p>
            <a:pPr marL="342900" indent="-342900">
              <a:lnSpc>
                <a:spcPts val="2250"/>
              </a:lnSpc>
              <a:buSzPct val="100000"/>
              <a:buChar char="•"/>
            </a:pPr>
            <a:r>
              <a:rPr lang="en-US" sz="1400" spc="-29" kern="0" dirty="0">
                <a:solidFill>
                  <a:srgbClr val="E5E0DF"/>
                </a:solidFill>
                <a:latin typeface="Inter" pitchFamily="34" charset="0"/>
                <a:ea typeface="Inter" pitchFamily="34" charset="-122"/>
                <a:cs typeface="Inter" pitchFamily="34" charset="-120"/>
              </a:rPr>
              <a:t>개설과정 </a:t>
            </a:r>
            <a:endParaRPr lang="en-US" sz="1400" dirty="0"/>
          </a:p>
        </p:txBody>
      </p:sp>
      <p:sp>
        <p:nvSpPr>
          <p:cNvPr id="7" name="Text 4"/>
          <p:cNvSpPr/>
          <p:nvPr/>
        </p:nvSpPr>
        <p:spPr>
          <a:xfrm>
            <a:off x="12237125" y="2917746"/>
            <a:ext cx="1766411" cy="289917"/>
          </a:xfrm>
          <a:prstGeom prst="rect">
            <a:avLst/>
          </a:prstGeom>
          <a:noFill/>
          <a:ln/>
        </p:spPr>
        <p:txBody>
          <a:bodyPr wrap="none" lIns="0" tIns="0" rIns="0" bIns="0" rtlCol="0" anchor="t"/>
          <a:lstStyle/>
          <a:p>
            <a:pPr marL="342900" indent="-342900">
              <a:lnSpc>
                <a:spcPts val="2250"/>
              </a:lnSpc>
              <a:buSzPct val="100000"/>
              <a:buChar char="•"/>
            </a:pPr>
            <a:r>
              <a:rPr lang="en-US" sz="1400" spc="-29" kern="0" dirty="0">
                <a:solidFill>
                  <a:srgbClr val="E5E0DF"/>
                </a:solidFill>
                <a:latin typeface="Inter" pitchFamily="34" charset="0"/>
                <a:ea typeface="Inter" pitchFamily="34" charset="-122"/>
                <a:cs typeface="Inter" pitchFamily="34" charset="-120"/>
              </a:rPr>
              <a:t>교육생 </a:t>
            </a:r>
            <a:endParaRPr lang="en-US" sz="1400" dirty="0"/>
          </a:p>
        </p:txBody>
      </p:sp>
      <p:sp>
        <p:nvSpPr>
          <p:cNvPr id="8" name="Text 5"/>
          <p:cNvSpPr/>
          <p:nvPr/>
        </p:nvSpPr>
        <p:spPr>
          <a:xfrm>
            <a:off x="12237125" y="3271004"/>
            <a:ext cx="1766411" cy="289917"/>
          </a:xfrm>
          <a:prstGeom prst="rect">
            <a:avLst/>
          </a:prstGeom>
          <a:noFill/>
          <a:ln/>
        </p:spPr>
        <p:txBody>
          <a:bodyPr wrap="none" lIns="0" tIns="0" rIns="0" bIns="0" rtlCol="0" anchor="t"/>
          <a:lstStyle/>
          <a:p>
            <a:pPr marL="342900" indent="-342900">
              <a:lnSpc>
                <a:spcPts val="2250"/>
              </a:lnSpc>
              <a:buSzPct val="100000"/>
              <a:buChar char="•"/>
            </a:pPr>
            <a:r>
              <a:rPr lang="en-US" sz="1400" spc="-29" kern="0" dirty="0">
                <a:solidFill>
                  <a:srgbClr val="E5E0DF"/>
                </a:solidFill>
                <a:latin typeface="Inter" pitchFamily="34" charset="0"/>
                <a:ea typeface="Inter" pitchFamily="34" charset="-122"/>
                <a:cs typeface="Inter" pitchFamily="34" charset="-120"/>
              </a:rPr>
              <a:t>개설과정+교육생 </a:t>
            </a:r>
            <a:endParaRPr lang="en-US" sz="1400" dirty="0"/>
          </a:p>
        </p:txBody>
      </p:sp>
      <p:sp>
        <p:nvSpPr>
          <p:cNvPr id="9" name="Text 6"/>
          <p:cNvSpPr/>
          <p:nvPr/>
        </p:nvSpPr>
        <p:spPr>
          <a:xfrm>
            <a:off x="12237125" y="3724037"/>
            <a:ext cx="1766411" cy="289917"/>
          </a:xfrm>
          <a:prstGeom prst="rect">
            <a:avLst/>
          </a:prstGeom>
          <a:noFill/>
          <a:ln/>
        </p:spPr>
        <p:txBody>
          <a:bodyPr wrap="none" lIns="0" tIns="0" rIns="0" bIns="0" rtlCol="0" anchor="t"/>
          <a:lstStyle/>
          <a:p>
            <a:pPr indent="0" marL="0">
              <a:lnSpc>
                <a:spcPts val="2250"/>
              </a:lnSpc>
              <a:buNone/>
            </a:pPr>
            <a:r>
              <a:rPr lang="en-US" sz="1400" spc="-29" kern="0" dirty="0">
                <a:solidFill>
                  <a:srgbClr val="E5E0DF"/>
                </a:solidFill>
                <a:latin typeface="Inter" pitchFamily="34" charset="0"/>
                <a:ea typeface="Inter" pitchFamily="34" charset="-122"/>
                <a:cs typeface="Inter" pitchFamily="34" charset="-120"/>
              </a:rPr>
              <a:t>조건</a:t>
            </a:r>
            <a:endParaRPr lang="en-US" sz="1400" dirty="0"/>
          </a:p>
        </p:txBody>
      </p:sp>
      <p:sp>
        <p:nvSpPr>
          <p:cNvPr id="10" name="Text 7"/>
          <p:cNvSpPr/>
          <p:nvPr/>
        </p:nvSpPr>
        <p:spPr>
          <a:xfrm>
            <a:off x="12237125" y="4177070"/>
            <a:ext cx="1766411" cy="869752"/>
          </a:xfrm>
          <a:prstGeom prst="rect">
            <a:avLst/>
          </a:prstGeom>
          <a:noFill/>
          <a:ln/>
        </p:spPr>
        <p:txBody>
          <a:bodyPr wrap="square" lIns="0" tIns="0" rIns="0" bIns="0" rtlCol="0" anchor="t"/>
          <a:lstStyle/>
          <a:p>
            <a:pPr marL="342900" indent="-342900">
              <a:lnSpc>
                <a:spcPts val="2250"/>
              </a:lnSpc>
              <a:buSzPct val="100000"/>
              <a:buChar char="•"/>
            </a:pPr>
            <a:r>
              <a:rPr lang="en-US" sz="1400" spc="-29" kern="0" dirty="0">
                <a:solidFill>
                  <a:srgbClr val="E5E0DF"/>
                </a:solidFill>
                <a:latin typeface="Inter" pitchFamily="34" charset="0"/>
                <a:ea typeface="Inter" pitchFamily="34" charset="-122"/>
                <a:cs typeface="Inter" pitchFamily="34" charset="-120"/>
              </a:rPr>
              <a:t>강의 진행중인 개설과정에 등록된 학생 출력</a:t>
            </a:r>
            <a:endParaRPr lang="en-US" sz="1400" dirty="0"/>
          </a:p>
        </p:txBody>
      </p:sp>
      <p:pic>
        <p:nvPicPr>
          <p:cNvPr id="11" name="Image 1" descr="preencoded.png">    </p:cNvPr>
          <p:cNvPicPr>
            <a:picLocks noChangeAspect="1"/>
          </p:cNvPicPr>
          <p:nvPr/>
        </p:nvPicPr>
        <p:blipFill>
          <a:blip r:embed="rId2"/>
          <a:stretch>
            <a:fillRect/>
          </a:stretch>
        </p:blipFill>
        <p:spPr>
          <a:xfrm>
            <a:off x="634365" y="5313998"/>
            <a:ext cx="10422255" cy="24207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496610" y="390168"/>
            <a:ext cx="4516160" cy="443508"/>
          </a:xfrm>
          <a:prstGeom prst="rect">
            <a:avLst/>
          </a:prstGeom>
          <a:noFill/>
          <a:ln/>
        </p:spPr>
        <p:txBody>
          <a:bodyPr wrap="none" lIns="0" tIns="0" rIns="0" bIns="0" rtlCol="0" anchor="t"/>
          <a:lstStyle/>
          <a:p>
            <a:pPr indent="0" marL="0">
              <a:lnSpc>
                <a:spcPts val="3450"/>
              </a:lnSpc>
              <a:buNone/>
            </a:pPr>
            <a:r>
              <a:rPr lang="en-US" sz="2750" b="1" spc="-84" kern="0" dirty="0">
                <a:solidFill>
                  <a:srgbClr val="FFFFFF"/>
                </a:solidFill>
                <a:latin typeface="Inter Bold" pitchFamily="34" charset="0"/>
                <a:ea typeface="Inter Bold" pitchFamily="34" charset="-122"/>
                <a:cs typeface="Inter Bold" pitchFamily="34" charset="-120"/>
              </a:rPr>
              <a:t>2-4. 주요 SQL 및 PL/SQL 구현</a:t>
            </a:r>
            <a:endParaRPr lang="en-US" sz="2750" dirty="0"/>
          </a:p>
        </p:txBody>
      </p:sp>
      <p:sp>
        <p:nvSpPr>
          <p:cNvPr id="3" name="Text 1"/>
          <p:cNvSpPr/>
          <p:nvPr/>
        </p:nvSpPr>
        <p:spPr>
          <a:xfrm>
            <a:off x="496610" y="1046440"/>
            <a:ext cx="3266837" cy="266105"/>
          </a:xfrm>
          <a:prstGeom prst="rect">
            <a:avLst/>
          </a:prstGeom>
          <a:noFill/>
          <a:ln/>
        </p:spPr>
        <p:txBody>
          <a:bodyPr wrap="none" lIns="0" tIns="0" rIns="0" bIns="0" rtlCol="0" anchor="t"/>
          <a:lstStyle/>
          <a:p>
            <a:pPr algn="l" indent="0" marL="0">
              <a:lnSpc>
                <a:spcPts val="2050"/>
              </a:lnSpc>
              <a:buNone/>
            </a:pPr>
            <a:r>
              <a:rPr lang="en-US" sz="1650" b="1" spc="-50" kern="0" dirty="0">
                <a:solidFill>
                  <a:srgbClr val="FFFFFF"/>
                </a:solidFill>
                <a:latin typeface="Inter Bold" pitchFamily="34" charset="0"/>
                <a:ea typeface="Inter Bold" pitchFamily="34" charset="-122"/>
                <a:cs typeface="Inter Bold" pitchFamily="34" charset="-120"/>
              </a:rPr>
              <a:t>1.  모든 교육생의 출석 상태 조회 VIEW</a:t>
            </a:r>
            <a:endParaRPr lang="en-US" sz="1650" dirty="0"/>
          </a:p>
        </p:txBody>
      </p:sp>
      <p:pic>
        <p:nvPicPr>
          <p:cNvPr id="4" name="Image 0" descr="preencoded.png">    </p:cNvPr>
          <p:cNvPicPr>
            <a:picLocks noChangeAspect="1"/>
          </p:cNvPicPr>
          <p:nvPr/>
        </p:nvPicPr>
        <p:blipFill>
          <a:blip r:embed="rId1"/>
          <a:stretch>
            <a:fillRect/>
          </a:stretch>
        </p:blipFill>
        <p:spPr>
          <a:xfrm>
            <a:off x="496610" y="1684853"/>
            <a:ext cx="6696551" cy="3317200"/>
          </a:xfrm>
          <a:prstGeom prst="rect">
            <a:avLst/>
          </a:prstGeom>
        </p:spPr>
      </p:pic>
      <p:sp>
        <p:nvSpPr>
          <p:cNvPr id="5" name="Text 2"/>
          <p:cNvSpPr/>
          <p:nvPr/>
        </p:nvSpPr>
        <p:spPr>
          <a:xfrm>
            <a:off x="11970544" y="1652945"/>
            <a:ext cx="2170748" cy="227052"/>
          </a:xfrm>
          <a:prstGeom prst="rect">
            <a:avLst/>
          </a:prstGeom>
          <a:noFill/>
          <a:ln/>
        </p:spPr>
        <p:txBody>
          <a:bodyPr wrap="none" lIns="0" tIns="0" rIns="0" bIns="0" rtlCol="0" anchor="t"/>
          <a:lstStyle/>
          <a:p>
            <a:pPr indent="0" marL="0">
              <a:lnSpc>
                <a:spcPts val="1750"/>
              </a:lnSpc>
              <a:buNone/>
            </a:pPr>
            <a:r>
              <a:rPr lang="en-US" sz="1100" spc="-22" kern="0" dirty="0">
                <a:solidFill>
                  <a:srgbClr val="E5E0DF"/>
                </a:solidFill>
                <a:latin typeface="Inter" pitchFamily="34" charset="0"/>
                <a:ea typeface="Inter" pitchFamily="34" charset="-122"/>
                <a:cs typeface="Inter" pitchFamily="34" charset="-120"/>
              </a:rPr>
              <a:t>테이블 - JOIN</a:t>
            </a:r>
            <a:endParaRPr lang="en-US" sz="1100" dirty="0"/>
          </a:p>
        </p:txBody>
      </p:sp>
      <p:sp>
        <p:nvSpPr>
          <p:cNvPr id="6" name="Text 3"/>
          <p:cNvSpPr/>
          <p:nvPr/>
        </p:nvSpPr>
        <p:spPr>
          <a:xfrm>
            <a:off x="11970544" y="2007632"/>
            <a:ext cx="2170748" cy="227052"/>
          </a:xfrm>
          <a:prstGeom prst="rect">
            <a:avLst/>
          </a:prstGeom>
          <a:noFill/>
          <a:ln/>
        </p:spPr>
        <p:txBody>
          <a:bodyPr wrap="none" lIns="0" tIns="0" rIns="0" bIns="0" rtlCol="0" anchor="t"/>
          <a:lstStyle/>
          <a:p>
            <a:pPr marL="342900" indent="-342900">
              <a:lnSpc>
                <a:spcPts val="1750"/>
              </a:lnSpc>
              <a:buSzPct val="100000"/>
              <a:buChar char="•"/>
            </a:pPr>
            <a:r>
              <a:rPr lang="en-US" sz="1100" spc="-22" kern="0" dirty="0">
                <a:solidFill>
                  <a:srgbClr val="E5E0DF"/>
                </a:solidFill>
                <a:latin typeface="Inter" pitchFamily="34" charset="0"/>
                <a:ea typeface="Inter" pitchFamily="34" charset="-122"/>
                <a:cs typeface="Inter" pitchFamily="34" charset="-120"/>
              </a:rPr>
              <a:t>교육생</a:t>
            </a:r>
            <a:endParaRPr lang="en-US" sz="1100" dirty="0"/>
          </a:p>
        </p:txBody>
      </p:sp>
      <p:sp>
        <p:nvSpPr>
          <p:cNvPr id="7" name="Text 4"/>
          <p:cNvSpPr/>
          <p:nvPr/>
        </p:nvSpPr>
        <p:spPr>
          <a:xfrm>
            <a:off x="11970544" y="2284333"/>
            <a:ext cx="2170748" cy="227052"/>
          </a:xfrm>
          <a:prstGeom prst="rect">
            <a:avLst/>
          </a:prstGeom>
          <a:noFill/>
          <a:ln/>
        </p:spPr>
        <p:txBody>
          <a:bodyPr wrap="none" lIns="0" tIns="0" rIns="0" bIns="0" rtlCol="0" anchor="t"/>
          <a:lstStyle/>
          <a:p>
            <a:pPr marL="342900" indent="-342900">
              <a:lnSpc>
                <a:spcPts val="1750"/>
              </a:lnSpc>
              <a:buSzPct val="100000"/>
              <a:buChar char="•"/>
            </a:pPr>
            <a:r>
              <a:rPr lang="en-US" sz="1100" spc="-22" kern="0" dirty="0">
                <a:solidFill>
                  <a:srgbClr val="E5E0DF"/>
                </a:solidFill>
                <a:latin typeface="Inter" pitchFamily="34" charset="0"/>
                <a:ea typeface="Inter" pitchFamily="34" charset="-122"/>
                <a:cs typeface="Inter" pitchFamily="34" charset="-120"/>
              </a:rPr>
              <a:t>출석</a:t>
            </a:r>
            <a:endParaRPr lang="en-US" sz="1100" dirty="0"/>
          </a:p>
        </p:txBody>
      </p:sp>
      <p:sp>
        <p:nvSpPr>
          <p:cNvPr id="8" name="Text 5"/>
          <p:cNvSpPr/>
          <p:nvPr/>
        </p:nvSpPr>
        <p:spPr>
          <a:xfrm>
            <a:off x="11970544" y="2561034"/>
            <a:ext cx="2170748" cy="227052"/>
          </a:xfrm>
          <a:prstGeom prst="rect">
            <a:avLst/>
          </a:prstGeom>
          <a:noFill/>
          <a:ln/>
        </p:spPr>
        <p:txBody>
          <a:bodyPr wrap="none" lIns="0" tIns="0" rIns="0" bIns="0" rtlCol="0" anchor="t"/>
          <a:lstStyle/>
          <a:p>
            <a:pPr marL="342900" indent="-342900">
              <a:lnSpc>
                <a:spcPts val="1750"/>
              </a:lnSpc>
              <a:buSzPct val="100000"/>
              <a:buChar char="•"/>
            </a:pPr>
            <a:r>
              <a:rPr lang="en-US" sz="1100" spc="-22" kern="0" dirty="0">
                <a:solidFill>
                  <a:srgbClr val="E5E0DF"/>
                </a:solidFill>
                <a:latin typeface="Inter" pitchFamily="34" charset="0"/>
                <a:ea typeface="Inter" pitchFamily="34" charset="-122"/>
                <a:cs typeface="Inter" pitchFamily="34" charset="-120"/>
              </a:rPr>
              <a:t>근태유형</a:t>
            </a:r>
            <a:endParaRPr lang="en-US" sz="1100" dirty="0"/>
          </a:p>
        </p:txBody>
      </p:sp>
      <p:sp>
        <p:nvSpPr>
          <p:cNvPr id="9" name="Text 6"/>
          <p:cNvSpPr/>
          <p:nvPr/>
        </p:nvSpPr>
        <p:spPr>
          <a:xfrm>
            <a:off x="11970544" y="2915722"/>
            <a:ext cx="2170748" cy="227052"/>
          </a:xfrm>
          <a:prstGeom prst="rect">
            <a:avLst/>
          </a:prstGeom>
          <a:noFill/>
          <a:ln/>
        </p:spPr>
        <p:txBody>
          <a:bodyPr wrap="none" lIns="0" tIns="0" rIns="0" bIns="0" rtlCol="0" anchor="t"/>
          <a:lstStyle/>
          <a:p>
            <a:pPr indent="0" marL="0">
              <a:lnSpc>
                <a:spcPts val="1750"/>
              </a:lnSpc>
              <a:buNone/>
            </a:pPr>
            <a:r>
              <a:rPr lang="en-US" sz="1100" spc="-22" kern="0" dirty="0">
                <a:solidFill>
                  <a:srgbClr val="E5E0DF"/>
                </a:solidFill>
                <a:latin typeface="Inter" pitchFamily="34" charset="0"/>
                <a:ea typeface="Inter" pitchFamily="34" charset="-122"/>
                <a:cs typeface="Inter" pitchFamily="34" charset="-120"/>
              </a:rPr>
              <a:t>조건</a:t>
            </a:r>
            <a:endParaRPr lang="en-US" sz="1100" dirty="0"/>
          </a:p>
        </p:txBody>
      </p:sp>
      <p:sp>
        <p:nvSpPr>
          <p:cNvPr id="10" name="Text 7"/>
          <p:cNvSpPr/>
          <p:nvPr/>
        </p:nvSpPr>
        <p:spPr>
          <a:xfrm>
            <a:off x="11970544" y="3270409"/>
            <a:ext cx="2170748" cy="227052"/>
          </a:xfrm>
          <a:prstGeom prst="rect">
            <a:avLst/>
          </a:prstGeom>
          <a:noFill/>
          <a:ln/>
        </p:spPr>
        <p:txBody>
          <a:bodyPr wrap="none" lIns="0" tIns="0" rIns="0" bIns="0" rtlCol="0" anchor="t"/>
          <a:lstStyle/>
          <a:p>
            <a:pPr marL="342900" indent="-342900">
              <a:lnSpc>
                <a:spcPts val="1750"/>
              </a:lnSpc>
              <a:buSzPct val="100000"/>
              <a:buChar char="•"/>
            </a:pPr>
            <a:r>
              <a:rPr lang="en-US" sz="1100" spc="-22" kern="0" dirty="0">
                <a:solidFill>
                  <a:srgbClr val="E5E0DF"/>
                </a:solidFill>
                <a:latin typeface="Inter" pitchFamily="34" charset="0"/>
                <a:ea typeface="Inter" pitchFamily="34" charset="-122"/>
                <a:cs typeface="Inter" pitchFamily="34" charset="-120"/>
              </a:rPr>
              <a:t>출석 시간 기준으로 정렬</a:t>
            </a:r>
            <a:endParaRPr lang="en-US" sz="1100" dirty="0"/>
          </a:p>
        </p:txBody>
      </p:sp>
      <p:pic>
        <p:nvPicPr>
          <p:cNvPr id="11" name="Image 1" descr="preencoded.png">    </p:cNvPr>
          <p:cNvPicPr>
            <a:picLocks noChangeAspect="1"/>
          </p:cNvPicPr>
          <p:nvPr/>
        </p:nvPicPr>
        <p:blipFill>
          <a:blip r:embed="rId2"/>
          <a:stretch>
            <a:fillRect/>
          </a:stretch>
        </p:blipFill>
        <p:spPr>
          <a:xfrm>
            <a:off x="496610" y="5321141"/>
            <a:ext cx="8160068" cy="25197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480893" y="377904"/>
            <a:ext cx="4373642" cy="429458"/>
          </a:xfrm>
          <a:prstGeom prst="rect">
            <a:avLst/>
          </a:prstGeom>
          <a:noFill/>
          <a:ln/>
        </p:spPr>
        <p:txBody>
          <a:bodyPr wrap="none" lIns="0" tIns="0" rIns="0" bIns="0" rtlCol="0" anchor="t"/>
          <a:lstStyle/>
          <a:p>
            <a:pPr indent="0" marL="0">
              <a:lnSpc>
                <a:spcPts val="3350"/>
              </a:lnSpc>
              <a:buNone/>
            </a:pPr>
            <a:r>
              <a:rPr lang="en-US" sz="2700" b="1" spc="-81" kern="0" dirty="0">
                <a:solidFill>
                  <a:srgbClr val="FFFFFF"/>
                </a:solidFill>
                <a:latin typeface="Inter Bold" pitchFamily="34" charset="0"/>
                <a:ea typeface="Inter Bold" pitchFamily="34" charset="-122"/>
                <a:cs typeface="Inter Bold" pitchFamily="34" charset="-120"/>
              </a:rPr>
              <a:t>2-4. 주요 SQL 및 PL/SQL 구현</a:t>
            </a:r>
            <a:endParaRPr lang="en-US" sz="2700" dirty="0"/>
          </a:p>
        </p:txBody>
      </p:sp>
      <p:sp>
        <p:nvSpPr>
          <p:cNvPr id="3" name="Text 1"/>
          <p:cNvSpPr/>
          <p:nvPr/>
        </p:nvSpPr>
        <p:spPr>
          <a:xfrm>
            <a:off x="480893" y="1013460"/>
            <a:ext cx="5596176" cy="257532"/>
          </a:xfrm>
          <a:prstGeom prst="rect">
            <a:avLst/>
          </a:prstGeom>
          <a:noFill/>
          <a:ln/>
        </p:spPr>
        <p:txBody>
          <a:bodyPr wrap="none" lIns="0" tIns="0" rIns="0" bIns="0" rtlCol="0" anchor="t"/>
          <a:lstStyle/>
          <a:p>
            <a:pPr algn="l" indent="0" marL="0">
              <a:lnSpc>
                <a:spcPts val="2000"/>
              </a:lnSpc>
              <a:buNone/>
            </a:pPr>
            <a:r>
              <a:rPr lang="en-US" sz="1600" b="1" spc="-49" kern="0" dirty="0">
                <a:solidFill>
                  <a:srgbClr val="FFFFFF"/>
                </a:solidFill>
                <a:latin typeface="Inter Bold" pitchFamily="34" charset="0"/>
                <a:ea typeface="Inter Bold" pitchFamily="34" charset="-122"/>
                <a:cs typeface="Inter Bold" pitchFamily="34" charset="-120"/>
              </a:rPr>
              <a:t>1.  현재 진행 중인 강의에 출석한 교육생 근태 조회 VIEW (view join)</a:t>
            </a:r>
            <a:endParaRPr lang="en-US" sz="1600" dirty="0"/>
          </a:p>
        </p:txBody>
      </p:sp>
      <p:pic>
        <p:nvPicPr>
          <p:cNvPr id="4" name="Image 0" descr="preencoded.png">    </p:cNvPr>
          <p:cNvPicPr>
            <a:picLocks noChangeAspect="1"/>
          </p:cNvPicPr>
          <p:nvPr/>
        </p:nvPicPr>
        <p:blipFill>
          <a:blip r:embed="rId1"/>
          <a:stretch>
            <a:fillRect/>
          </a:stretch>
        </p:blipFill>
        <p:spPr>
          <a:xfrm>
            <a:off x="480893" y="1631633"/>
            <a:ext cx="5680353" cy="3565208"/>
          </a:xfrm>
          <a:prstGeom prst="rect">
            <a:avLst/>
          </a:prstGeom>
        </p:spPr>
      </p:pic>
      <p:sp>
        <p:nvSpPr>
          <p:cNvPr id="5" name="Text 2"/>
          <p:cNvSpPr/>
          <p:nvPr/>
        </p:nvSpPr>
        <p:spPr>
          <a:xfrm>
            <a:off x="10711339" y="1600676"/>
            <a:ext cx="3445669" cy="219789"/>
          </a:xfrm>
          <a:prstGeom prst="rect">
            <a:avLst/>
          </a:prstGeom>
          <a:noFill/>
          <a:ln/>
        </p:spPr>
        <p:txBody>
          <a:bodyPr wrap="none" lIns="0" tIns="0" rIns="0" bIns="0" rtlCol="0" anchor="t"/>
          <a:lstStyle/>
          <a:p>
            <a:pPr indent="0" marL="0">
              <a:lnSpc>
                <a:spcPts val="1700"/>
              </a:lnSpc>
              <a:buNone/>
            </a:pPr>
            <a:r>
              <a:rPr lang="en-US" sz="1050" spc="-22" kern="0" dirty="0">
                <a:solidFill>
                  <a:srgbClr val="E5E0DF"/>
                </a:solidFill>
                <a:latin typeface="Inter" pitchFamily="34" charset="0"/>
                <a:ea typeface="Inter" pitchFamily="34" charset="-122"/>
                <a:cs typeface="Inter" pitchFamily="34" charset="-120"/>
              </a:rPr>
              <a:t>VIEW 테이블 - JOIN</a:t>
            </a:r>
            <a:endParaRPr lang="en-US" sz="1050" dirty="0"/>
          </a:p>
        </p:txBody>
      </p:sp>
      <p:sp>
        <p:nvSpPr>
          <p:cNvPr id="6" name="Text 3"/>
          <p:cNvSpPr/>
          <p:nvPr/>
        </p:nvSpPr>
        <p:spPr>
          <a:xfrm>
            <a:off x="10711339" y="1944053"/>
            <a:ext cx="3445669" cy="219789"/>
          </a:xfrm>
          <a:prstGeom prst="rect">
            <a:avLst/>
          </a:prstGeom>
          <a:noFill/>
          <a:ln/>
        </p:spPr>
        <p:txBody>
          <a:bodyPr wrap="none" lIns="0" tIns="0" rIns="0" bIns="0" rtlCol="0" anchor="t"/>
          <a:lstStyle/>
          <a:p>
            <a:pPr marL="342900" indent="-342900">
              <a:lnSpc>
                <a:spcPts val="1700"/>
              </a:lnSpc>
              <a:buSzPct val="100000"/>
              <a:buChar char="•"/>
            </a:pPr>
            <a:r>
              <a:rPr lang="en-US" sz="1050" spc="-22" kern="0" dirty="0">
                <a:solidFill>
                  <a:srgbClr val="E5E0DF"/>
                </a:solidFill>
                <a:latin typeface="Inter" pitchFamily="34" charset="0"/>
                <a:ea typeface="Inter" pitchFamily="34" charset="-122"/>
                <a:cs typeface="Inter" pitchFamily="34" charset="-120"/>
              </a:rPr>
              <a:t>모든 교육생의 출석</a:t>
            </a:r>
            <a:endParaRPr lang="en-US" sz="1050" dirty="0"/>
          </a:p>
        </p:txBody>
      </p:sp>
      <p:sp>
        <p:nvSpPr>
          <p:cNvPr id="7" name="Text 4"/>
          <p:cNvSpPr/>
          <p:nvPr/>
        </p:nvSpPr>
        <p:spPr>
          <a:xfrm>
            <a:off x="10711339" y="2211824"/>
            <a:ext cx="3445669" cy="219789"/>
          </a:xfrm>
          <a:prstGeom prst="rect">
            <a:avLst/>
          </a:prstGeom>
          <a:noFill/>
          <a:ln/>
        </p:spPr>
        <p:txBody>
          <a:bodyPr wrap="none" lIns="0" tIns="0" rIns="0" bIns="0" rtlCol="0" anchor="t"/>
          <a:lstStyle/>
          <a:p>
            <a:pPr marL="342900" indent="-342900">
              <a:lnSpc>
                <a:spcPts val="1700"/>
              </a:lnSpc>
              <a:buSzPct val="100000"/>
              <a:buChar char="•"/>
            </a:pPr>
            <a:r>
              <a:rPr lang="en-US" sz="1050" spc="-22" kern="0" dirty="0">
                <a:solidFill>
                  <a:srgbClr val="E5E0DF"/>
                </a:solidFill>
                <a:latin typeface="Inter" pitchFamily="34" charset="0"/>
                <a:ea typeface="Inter" pitchFamily="34" charset="-122"/>
                <a:cs typeface="Inter" pitchFamily="34" charset="-120"/>
              </a:rPr>
              <a:t>강의를 듣는 교육생의 목록</a:t>
            </a:r>
            <a:endParaRPr lang="en-US" sz="1050" dirty="0"/>
          </a:p>
        </p:txBody>
      </p:sp>
      <p:sp>
        <p:nvSpPr>
          <p:cNvPr id="8" name="Text 5"/>
          <p:cNvSpPr/>
          <p:nvPr/>
        </p:nvSpPr>
        <p:spPr>
          <a:xfrm>
            <a:off x="10711339" y="2555200"/>
            <a:ext cx="3445669" cy="219789"/>
          </a:xfrm>
          <a:prstGeom prst="rect">
            <a:avLst/>
          </a:prstGeom>
          <a:noFill/>
          <a:ln/>
        </p:spPr>
        <p:txBody>
          <a:bodyPr wrap="none" lIns="0" tIns="0" rIns="0" bIns="0" rtlCol="0" anchor="t"/>
          <a:lstStyle/>
          <a:p>
            <a:pPr indent="0" marL="0">
              <a:lnSpc>
                <a:spcPts val="1700"/>
              </a:lnSpc>
              <a:buNone/>
            </a:pPr>
            <a:r>
              <a:rPr lang="en-US" sz="1050" spc="-22" kern="0" dirty="0">
                <a:solidFill>
                  <a:srgbClr val="E5E0DF"/>
                </a:solidFill>
                <a:latin typeface="Inter" pitchFamily="34" charset="0"/>
                <a:ea typeface="Inter" pitchFamily="34" charset="-122"/>
                <a:cs typeface="Inter" pitchFamily="34" charset="-120"/>
              </a:rPr>
              <a:t>조건</a:t>
            </a:r>
            <a:endParaRPr lang="en-US" sz="1050" dirty="0"/>
          </a:p>
        </p:txBody>
      </p:sp>
      <p:sp>
        <p:nvSpPr>
          <p:cNvPr id="9" name="Text 6"/>
          <p:cNvSpPr/>
          <p:nvPr/>
        </p:nvSpPr>
        <p:spPr>
          <a:xfrm>
            <a:off x="10711339" y="2898577"/>
            <a:ext cx="3445669" cy="219789"/>
          </a:xfrm>
          <a:prstGeom prst="rect">
            <a:avLst/>
          </a:prstGeom>
          <a:noFill/>
          <a:ln/>
        </p:spPr>
        <p:txBody>
          <a:bodyPr wrap="none" lIns="0" tIns="0" rIns="0" bIns="0" rtlCol="0" anchor="t"/>
          <a:lstStyle/>
          <a:p>
            <a:pPr marL="342900" indent="-342900">
              <a:lnSpc>
                <a:spcPts val="1700"/>
              </a:lnSpc>
              <a:buSzPct val="100000"/>
              <a:buChar char="•"/>
            </a:pPr>
            <a:r>
              <a:rPr lang="en-US" sz="1050" spc="-22" kern="0" dirty="0">
                <a:solidFill>
                  <a:srgbClr val="E5E0DF"/>
                </a:solidFill>
                <a:latin typeface="Inter" pitchFamily="34" charset="0"/>
                <a:ea typeface="Inter" pitchFamily="34" charset="-122"/>
                <a:cs typeface="Inter" pitchFamily="34" charset="-120"/>
              </a:rPr>
              <a:t>입실 시간 기준으로 정렬</a:t>
            </a:r>
            <a:endParaRPr lang="en-US" sz="1050" dirty="0"/>
          </a:p>
        </p:txBody>
      </p:sp>
      <p:sp>
        <p:nvSpPr>
          <p:cNvPr id="10" name="Text 7"/>
          <p:cNvSpPr/>
          <p:nvPr/>
        </p:nvSpPr>
        <p:spPr>
          <a:xfrm>
            <a:off x="10711339" y="3241953"/>
            <a:ext cx="3445669" cy="219789"/>
          </a:xfrm>
          <a:prstGeom prst="rect">
            <a:avLst/>
          </a:prstGeom>
          <a:noFill/>
          <a:ln/>
        </p:spPr>
        <p:txBody>
          <a:bodyPr wrap="none" lIns="0" tIns="0" rIns="0" bIns="0" rtlCol="0" anchor="t"/>
          <a:lstStyle/>
          <a:p>
            <a:pPr indent="0" marL="0">
              <a:lnSpc>
                <a:spcPts val="1700"/>
              </a:lnSpc>
              <a:buNone/>
            </a:pPr>
            <a:endParaRPr lang="en-US" sz="1050" dirty="0"/>
          </a:p>
        </p:txBody>
      </p:sp>
      <p:pic>
        <p:nvPicPr>
          <p:cNvPr id="11" name="Image 1" descr="preencoded.png">    </p:cNvPr>
          <p:cNvPicPr>
            <a:picLocks noChangeAspect="1"/>
          </p:cNvPicPr>
          <p:nvPr/>
        </p:nvPicPr>
        <p:blipFill>
          <a:blip r:embed="rId2"/>
          <a:stretch>
            <a:fillRect/>
          </a:stretch>
        </p:blipFill>
        <p:spPr>
          <a:xfrm>
            <a:off x="480893" y="5505926"/>
            <a:ext cx="7902178" cy="23469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49379" y="739973"/>
            <a:ext cx="6815971" cy="669131"/>
          </a:xfrm>
          <a:prstGeom prst="rect">
            <a:avLst/>
          </a:prstGeom>
          <a:noFill/>
          <a:ln/>
        </p:spPr>
        <p:txBody>
          <a:bodyPr wrap="none" lIns="0" tIns="0" rIns="0" bIns="0" rtlCol="0" anchor="t"/>
          <a:lstStyle/>
          <a:p>
            <a:pPr indent="0" marL="0">
              <a:lnSpc>
                <a:spcPts val="5250"/>
              </a:lnSpc>
              <a:buNone/>
            </a:pPr>
            <a:r>
              <a:rPr lang="en-US" sz="4200" b="1" spc="-126" kern="0" dirty="0">
                <a:solidFill>
                  <a:srgbClr val="FFFFFF"/>
                </a:solidFill>
                <a:latin typeface="Inter Bold" pitchFamily="34" charset="0"/>
                <a:ea typeface="Inter Bold" pitchFamily="34" charset="-122"/>
                <a:cs typeface="Inter Bold" pitchFamily="34" charset="-120"/>
              </a:rPr>
              <a:t>2-4. 주요 SQL 및 PL/SQL 구현</a:t>
            </a:r>
            <a:endParaRPr lang="en-US" sz="4200" dirty="0"/>
          </a:p>
        </p:txBody>
      </p:sp>
      <p:sp>
        <p:nvSpPr>
          <p:cNvPr id="3" name="Text 1"/>
          <p:cNvSpPr/>
          <p:nvPr/>
        </p:nvSpPr>
        <p:spPr>
          <a:xfrm>
            <a:off x="749379" y="1730216"/>
            <a:ext cx="4041696" cy="401479"/>
          </a:xfrm>
          <a:prstGeom prst="rect">
            <a:avLst/>
          </a:prstGeom>
          <a:noFill/>
          <a:ln/>
        </p:spPr>
        <p:txBody>
          <a:bodyPr wrap="none" lIns="0" tIns="0" rIns="0" bIns="0" rtlCol="0" anchor="t"/>
          <a:lstStyle/>
          <a:p>
            <a:pPr algn="l" indent="0" marL="0">
              <a:lnSpc>
                <a:spcPts val="3150"/>
              </a:lnSpc>
              <a:buNone/>
            </a:pPr>
            <a:r>
              <a:rPr lang="en-US" sz="2500" b="1" spc="-76" kern="0" dirty="0">
                <a:solidFill>
                  <a:srgbClr val="FFFFFF"/>
                </a:solidFill>
                <a:latin typeface="Inter Bold" pitchFamily="34" charset="0"/>
                <a:ea typeface="Inter Bold" pitchFamily="34" charset="-122"/>
                <a:cs typeface="Inter Bold" pitchFamily="34" charset="-120"/>
              </a:rPr>
              <a:t>2.  교육생 강의실 예약 프로시저</a:t>
            </a:r>
            <a:endParaRPr lang="en-US" sz="2500" dirty="0"/>
          </a:p>
        </p:txBody>
      </p:sp>
      <p:sp>
        <p:nvSpPr>
          <p:cNvPr id="4" name="Text 2"/>
          <p:cNvSpPr/>
          <p:nvPr/>
        </p:nvSpPr>
        <p:spPr>
          <a:xfrm>
            <a:off x="749379" y="2452807"/>
            <a:ext cx="13131641" cy="342662"/>
          </a:xfrm>
          <a:prstGeom prst="rect">
            <a:avLst/>
          </a:prstGeom>
          <a:noFill/>
          <a:ln/>
        </p:spPr>
        <p:txBody>
          <a:bodyPr wrap="none" lIns="0" tIns="0" rIns="0" bIns="0" rtlCol="0" anchor="t"/>
          <a:lstStyle/>
          <a:p>
            <a:pPr marL="342900" indent="-342900">
              <a:lnSpc>
                <a:spcPts val="2650"/>
              </a:lnSpc>
              <a:buSzPct val="100000"/>
              <a:buChar char="•"/>
            </a:pPr>
            <a:r>
              <a:rPr lang="en-US" sz="1650" spc="-34" kern="0" dirty="0">
                <a:solidFill>
                  <a:srgbClr val="E5E0DF"/>
                </a:solidFill>
                <a:latin typeface="Inter" pitchFamily="34" charset="0"/>
                <a:ea typeface="Inter" pitchFamily="34" charset="-122"/>
                <a:cs typeface="Inter" pitchFamily="34" charset="-120"/>
              </a:rPr>
              <a:t>교육센터에 등록된 교육생이 수업시간 외의 학원의 강의실을 예약하는 경우 예약할 수 있는 조건이 만족할때 예약등록이 되도록 하는 프로시저</a:t>
            </a:r>
            <a:endParaRPr lang="en-US" sz="1650" dirty="0"/>
          </a:p>
        </p:txBody>
      </p:sp>
      <p:pic>
        <p:nvPicPr>
          <p:cNvPr id="5" name="Image 0" descr="preencoded.png">    </p:cNvPr>
          <p:cNvPicPr>
            <a:picLocks noChangeAspect="1"/>
          </p:cNvPicPr>
          <p:nvPr/>
        </p:nvPicPr>
        <p:blipFill>
          <a:blip r:embed="rId1"/>
          <a:stretch>
            <a:fillRect/>
          </a:stretch>
        </p:blipFill>
        <p:spPr>
          <a:xfrm>
            <a:off x="749379" y="3277195"/>
            <a:ext cx="4082653" cy="3436144"/>
          </a:xfrm>
          <a:prstGeom prst="rect">
            <a:avLst/>
          </a:prstGeom>
        </p:spPr>
      </p:pic>
      <p:sp>
        <p:nvSpPr>
          <p:cNvPr id="6" name="Text 3"/>
          <p:cNvSpPr/>
          <p:nvPr/>
        </p:nvSpPr>
        <p:spPr>
          <a:xfrm>
            <a:off x="749379" y="6954202"/>
            <a:ext cx="4324707" cy="342662"/>
          </a:xfrm>
          <a:prstGeom prst="rect">
            <a:avLst/>
          </a:prstGeom>
          <a:noFill/>
          <a:ln/>
        </p:spPr>
        <p:txBody>
          <a:bodyPr wrap="none" lIns="0" tIns="0" rIns="0" bIns="0" rtlCol="0" anchor="t"/>
          <a:lstStyle/>
          <a:p>
            <a:pPr indent="0" marL="0">
              <a:lnSpc>
                <a:spcPts val="2650"/>
              </a:lnSpc>
              <a:buNone/>
            </a:pPr>
            <a:endParaRPr lang="en-US" sz="1650" dirty="0"/>
          </a:p>
        </p:txBody>
      </p:sp>
      <p:pic>
        <p:nvPicPr>
          <p:cNvPr id="7" name="Image 1" descr="preencoded.png">    </p:cNvPr>
          <p:cNvPicPr>
            <a:picLocks noChangeAspect="1"/>
          </p:cNvPicPr>
          <p:nvPr/>
        </p:nvPicPr>
        <p:blipFill>
          <a:blip r:embed="rId2"/>
          <a:stretch>
            <a:fillRect/>
          </a:stretch>
        </p:blipFill>
        <p:spPr>
          <a:xfrm>
            <a:off x="5604153" y="3277195"/>
            <a:ext cx="3244810" cy="2703909"/>
          </a:xfrm>
          <a:prstGeom prst="rect">
            <a:avLst/>
          </a:prstGeom>
        </p:spPr>
      </p:pic>
      <p:sp>
        <p:nvSpPr>
          <p:cNvPr id="8" name="Text 4"/>
          <p:cNvSpPr/>
          <p:nvPr/>
        </p:nvSpPr>
        <p:spPr>
          <a:xfrm>
            <a:off x="5604153" y="6221968"/>
            <a:ext cx="3437215" cy="342662"/>
          </a:xfrm>
          <a:prstGeom prst="rect">
            <a:avLst/>
          </a:prstGeom>
          <a:noFill/>
          <a:ln/>
        </p:spPr>
        <p:txBody>
          <a:bodyPr wrap="none" lIns="0" tIns="0" rIns="0" bIns="0" rtlCol="0" anchor="t"/>
          <a:lstStyle/>
          <a:p>
            <a:pPr indent="0" marL="0">
              <a:lnSpc>
                <a:spcPts val="2650"/>
              </a:lnSpc>
              <a:buNone/>
            </a:pPr>
            <a:endParaRPr lang="en-US" sz="1650" dirty="0"/>
          </a:p>
        </p:txBody>
      </p:sp>
      <p:pic>
        <p:nvPicPr>
          <p:cNvPr id="9" name="Image 2" descr="preencoded.png">    </p:cNvPr>
          <p:cNvPicPr>
            <a:picLocks noChangeAspect="1"/>
          </p:cNvPicPr>
          <p:nvPr/>
        </p:nvPicPr>
        <p:blipFill>
          <a:blip r:embed="rId3"/>
          <a:stretch>
            <a:fillRect/>
          </a:stretch>
        </p:blipFill>
        <p:spPr>
          <a:xfrm>
            <a:off x="9571434" y="3277195"/>
            <a:ext cx="4082653" cy="2250758"/>
          </a:xfrm>
          <a:prstGeom prst="rect">
            <a:avLst/>
          </a:prstGeom>
        </p:spPr>
      </p:pic>
      <p:sp>
        <p:nvSpPr>
          <p:cNvPr id="10" name="Text 5"/>
          <p:cNvSpPr/>
          <p:nvPr/>
        </p:nvSpPr>
        <p:spPr>
          <a:xfrm>
            <a:off x="9571434" y="5768816"/>
            <a:ext cx="4324707" cy="342662"/>
          </a:xfrm>
          <a:prstGeom prst="rect">
            <a:avLst/>
          </a:prstGeom>
          <a:noFill/>
          <a:ln/>
        </p:spPr>
        <p:txBody>
          <a:bodyPr wrap="none" lIns="0" tIns="0" rIns="0" bIns="0" rtlCol="0" anchor="t"/>
          <a:lstStyle/>
          <a:p>
            <a:pPr indent="0" marL="0">
              <a:lnSpc>
                <a:spcPts val="2650"/>
              </a:lnSpc>
              <a:buNone/>
            </a:pP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algn="ct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1. 프로젝트 개요</a:t>
            </a:r>
            <a:endParaRPr lang="en-US" sz="44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1341358"/>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2390299"/>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3410903"/>
            <a:ext cx="7876223" cy="3222069"/>
          </a:xfrm>
          <a:prstGeom prst="rect">
            <a:avLst/>
          </a:prstGeom>
        </p:spPr>
      </p:pic>
      <p:sp>
        <p:nvSpPr>
          <p:cNvPr id="5" name="Text 2"/>
          <p:cNvSpPr/>
          <p:nvPr/>
        </p:nvSpPr>
        <p:spPr>
          <a:xfrm>
            <a:off x="9231035" y="3235047"/>
            <a:ext cx="4613077" cy="37052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E5E0DF"/>
                </a:solidFill>
                <a:highlight>
                  <a:srgbClr val="0A004D"/>
                </a:highlight>
                <a:latin typeface="Consolas" pitchFamily="34" charset="0"/>
                <a:ea typeface="Consolas" pitchFamily="34" charset="-122"/>
                <a:cs typeface="Consolas" pitchFamily="34" charset="-120"/>
              </a:rPr>
              <a:t>procReservationCreate</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프로시저 생성</a:t>
            </a:r>
            <a:endParaRPr lang="en-US" sz="1750" dirty="0"/>
          </a:p>
        </p:txBody>
      </p:sp>
      <p:sp>
        <p:nvSpPr>
          <p:cNvPr id="6" name="Text 3"/>
          <p:cNvSpPr/>
          <p:nvPr/>
        </p:nvSpPr>
        <p:spPr>
          <a:xfrm>
            <a:off x="9231035" y="3684865"/>
            <a:ext cx="4613077"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E5E0DF"/>
                </a:solidFill>
                <a:latin typeface="Inter" pitchFamily="34" charset="0"/>
                <a:ea typeface="Inter" pitchFamily="34" charset="-122"/>
                <a:cs typeface="Inter" pitchFamily="34" charset="-120"/>
              </a:rPr>
              <a:t>프로시저는 교육생의 전화번호, 강의실 번호, 예약 날짜, 예약 시간, 인원수를 입력받아 예약을 처리</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61405" y="598289"/>
            <a:ext cx="6923484" cy="679847"/>
          </a:xfrm>
          <a:prstGeom prst="rect">
            <a:avLst/>
          </a:prstGeom>
          <a:noFill/>
          <a:ln/>
        </p:spPr>
        <p:txBody>
          <a:bodyPr wrap="none" lIns="0" tIns="0" rIns="0" bIns="0" rtlCol="0" anchor="t"/>
          <a:lstStyle/>
          <a:p>
            <a:pPr indent="0" marL="0">
              <a:lnSpc>
                <a:spcPts val="5350"/>
              </a:lnSpc>
              <a:buNone/>
            </a:pPr>
            <a:r>
              <a:rPr lang="en-US" sz="4250" b="1" spc="-128" kern="0" dirty="0">
                <a:solidFill>
                  <a:srgbClr val="FFFFFF"/>
                </a:solidFill>
                <a:latin typeface="Inter Bold" pitchFamily="34" charset="0"/>
                <a:ea typeface="Inter Bold" pitchFamily="34" charset="-122"/>
                <a:cs typeface="Inter Bold" pitchFamily="34" charset="-120"/>
              </a:rPr>
              <a:t>2-4. 주요 SQL 및 PL/SQL 구현</a:t>
            </a:r>
            <a:endParaRPr lang="en-US" sz="4250" dirty="0"/>
          </a:p>
        </p:txBody>
      </p:sp>
      <p:sp>
        <p:nvSpPr>
          <p:cNvPr id="3" name="Text 1"/>
          <p:cNvSpPr/>
          <p:nvPr/>
        </p:nvSpPr>
        <p:spPr>
          <a:xfrm>
            <a:off x="761405" y="1604367"/>
            <a:ext cx="4106227" cy="407908"/>
          </a:xfrm>
          <a:prstGeom prst="rect">
            <a:avLst/>
          </a:prstGeom>
          <a:noFill/>
          <a:ln/>
        </p:spPr>
        <p:txBody>
          <a:bodyPr wrap="none" lIns="0" tIns="0" rIns="0" bIns="0" rtlCol="0" anchor="t"/>
          <a:lstStyle/>
          <a:p>
            <a:pPr algn="l" indent="0" marL="0">
              <a:lnSpc>
                <a:spcPts val="3200"/>
              </a:lnSpc>
              <a:buNone/>
            </a:pPr>
            <a:r>
              <a:rPr lang="en-US" sz="2550" b="1" spc="-77" kern="0" dirty="0">
                <a:solidFill>
                  <a:srgbClr val="FFFFFF"/>
                </a:solidFill>
                <a:latin typeface="Inter Bold" pitchFamily="34" charset="0"/>
                <a:ea typeface="Inter Bold" pitchFamily="34" charset="-122"/>
                <a:cs typeface="Inter Bold" pitchFamily="34" charset="-120"/>
              </a:rPr>
              <a:t>2.  교육생 강의실 예약 프로시저</a:t>
            </a:r>
            <a:endParaRPr lang="en-US" sz="2550" dirty="0"/>
          </a:p>
        </p:txBody>
      </p:sp>
      <p:pic>
        <p:nvPicPr>
          <p:cNvPr id="4" name="Image 0" descr="preencoded.png">    </p:cNvPr>
          <p:cNvPicPr>
            <a:picLocks noChangeAspect="1"/>
          </p:cNvPicPr>
          <p:nvPr/>
        </p:nvPicPr>
        <p:blipFill>
          <a:blip r:embed="rId1"/>
          <a:stretch>
            <a:fillRect/>
          </a:stretch>
        </p:blipFill>
        <p:spPr>
          <a:xfrm>
            <a:off x="761405" y="2338507"/>
            <a:ext cx="12572048" cy="2388394"/>
          </a:xfrm>
          <a:prstGeom prst="rect">
            <a:avLst/>
          </a:prstGeom>
        </p:spPr>
      </p:pic>
      <p:sp>
        <p:nvSpPr>
          <p:cNvPr id="5" name="Text 2"/>
          <p:cNvSpPr/>
          <p:nvPr/>
        </p:nvSpPr>
        <p:spPr>
          <a:xfrm>
            <a:off x="761405" y="4971574"/>
            <a:ext cx="13107591" cy="348020"/>
          </a:xfrm>
          <a:prstGeom prst="rect">
            <a:avLst/>
          </a:prstGeom>
          <a:noFill/>
          <a:ln/>
        </p:spPr>
        <p:txBody>
          <a:bodyPr wrap="none" lIns="0" tIns="0" rIns="0" bIns="0" rtlCol="0" anchor="t"/>
          <a:lstStyle/>
          <a:p>
            <a:pPr indent="0" marL="0">
              <a:lnSpc>
                <a:spcPts val="2700"/>
              </a:lnSpc>
              <a:buNone/>
            </a:pPr>
            <a:r>
              <a:rPr lang="en-US" sz="1700" spc="-34" kern="0" dirty="0">
                <a:solidFill>
                  <a:srgbClr val="E5E0DF"/>
                </a:solidFill>
                <a:latin typeface="Inter" pitchFamily="34" charset="0"/>
                <a:ea typeface="Inter" pitchFamily="34" charset="-122"/>
                <a:cs typeface="Inter" pitchFamily="34" charset="-120"/>
              </a:rPr>
              <a:t>프로시저 내부에서 사용할 변수를 선언</a:t>
            </a:r>
            <a:endParaRPr lang="en-US" sz="1700" dirty="0"/>
          </a:p>
        </p:txBody>
      </p:sp>
      <p:sp>
        <p:nvSpPr>
          <p:cNvPr id="6" name="Text 3"/>
          <p:cNvSpPr/>
          <p:nvPr/>
        </p:nvSpPr>
        <p:spPr>
          <a:xfrm>
            <a:off x="761405" y="5564267"/>
            <a:ext cx="13107591" cy="355640"/>
          </a:xfrm>
          <a:prstGeom prst="rect">
            <a:avLst/>
          </a:prstGeom>
          <a:noFill/>
          <a:ln/>
        </p:spPr>
        <p:txBody>
          <a:bodyPr wrap="none" lIns="0" tIns="0" rIns="0" bIns="0" rtlCol="0" anchor="t"/>
          <a:lstStyle/>
          <a:p>
            <a:pPr marL="342900" indent="-342900">
              <a:lnSpc>
                <a:spcPts val="2700"/>
              </a:lnSpc>
              <a:buSzPct val="100000"/>
              <a:buChar char="•"/>
            </a:pPr>
            <a:r>
              <a:rPr lang="en-US" sz="1700" spc="-34" kern="0" dirty="0">
                <a:solidFill>
                  <a:srgbClr val="E5E0DF"/>
                </a:solidFill>
                <a:highlight>
                  <a:srgbClr val="0A004D"/>
                </a:highlight>
                <a:latin typeface="Consolas" pitchFamily="34" charset="0"/>
                <a:ea typeface="Consolas" pitchFamily="34" charset="-122"/>
                <a:cs typeface="Consolas" pitchFamily="34" charset="-120"/>
              </a:rPr>
              <a:t>vcountTel</a:t>
            </a:r>
            <a:pPr indent="0" marL="0">
              <a:lnSpc>
                <a:spcPts val="2700"/>
              </a:lnSpc>
              <a:buNone/>
            </a:pPr>
            <a:r>
              <a:rPr lang="en-US" sz="1700" spc="-34" kern="0" dirty="0">
                <a:solidFill>
                  <a:srgbClr val="E5E0DF"/>
                </a:solidFill>
                <a:latin typeface="Inter" pitchFamily="34" charset="0"/>
                <a:ea typeface="Inter" pitchFamily="34" charset="-122"/>
                <a:cs typeface="Inter" pitchFamily="34" charset="-120"/>
              </a:rPr>
              <a:t>은 교육생이 등록되어 있는지 확인하는 변수</a:t>
            </a:r>
            <a:endParaRPr lang="en-US" sz="1700" dirty="0"/>
          </a:p>
        </p:txBody>
      </p:sp>
      <p:sp>
        <p:nvSpPr>
          <p:cNvPr id="7" name="Text 4"/>
          <p:cNvSpPr/>
          <p:nvPr/>
        </p:nvSpPr>
        <p:spPr>
          <a:xfrm>
            <a:off x="761405" y="5995988"/>
            <a:ext cx="13107591" cy="355640"/>
          </a:xfrm>
          <a:prstGeom prst="rect">
            <a:avLst/>
          </a:prstGeom>
          <a:noFill/>
          <a:ln/>
        </p:spPr>
        <p:txBody>
          <a:bodyPr wrap="none" lIns="0" tIns="0" rIns="0" bIns="0" rtlCol="0" anchor="t"/>
          <a:lstStyle/>
          <a:p>
            <a:pPr marL="342900" indent="-342900">
              <a:lnSpc>
                <a:spcPts val="2700"/>
              </a:lnSpc>
              <a:buSzPct val="100000"/>
              <a:buChar char="•"/>
            </a:pPr>
            <a:r>
              <a:rPr lang="en-US" sz="1700" spc="-34" kern="0" dirty="0">
                <a:solidFill>
                  <a:srgbClr val="E5E0DF"/>
                </a:solidFill>
                <a:highlight>
                  <a:srgbClr val="0A004D"/>
                </a:highlight>
                <a:latin typeface="Consolas" pitchFamily="34" charset="0"/>
                <a:ea typeface="Consolas" pitchFamily="34" charset="-122"/>
                <a:cs typeface="Consolas" pitchFamily="34" charset="-120"/>
              </a:rPr>
              <a:t>vcheckDate</a:t>
            </a:r>
            <a:pPr indent="0" marL="0">
              <a:lnSpc>
                <a:spcPts val="2700"/>
              </a:lnSpc>
              <a:buNone/>
            </a:pPr>
            <a:r>
              <a:rPr lang="en-US" sz="1700" spc="-34" kern="0" dirty="0">
                <a:solidFill>
                  <a:srgbClr val="E5E0DF"/>
                </a:solidFill>
                <a:latin typeface="Inter" pitchFamily="34" charset="0"/>
                <a:ea typeface="Inter" pitchFamily="34" charset="-122"/>
                <a:cs typeface="Inter" pitchFamily="34" charset="-120"/>
              </a:rPr>
              <a:t>는 예약 날짜가 공휴일, 주말, 평일 중 어디에 해당하는지 저장</a:t>
            </a:r>
            <a:endParaRPr lang="en-US" sz="1700" dirty="0"/>
          </a:p>
        </p:txBody>
      </p:sp>
      <p:sp>
        <p:nvSpPr>
          <p:cNvPr id="8" name="Text 5"/>
          <p:cNvSpPr/>
          <p:nvPr/>
        </p:nvSpPr>
        <p:spPr>
          <a:xfrm>
            <a:off x="761405" y="6427708"/>
            <a:ext cx="13107591" cy="355640"/>
          </a:xfrm>
          <a:prstGeom prst="rect">
            <a:avLst/>
          </a:prstGeom>
          <a:noFill/>
          <a:ln/>
        </p:spPr>
        <p:txBody>
          <a:bodyPr wrap="none" lIns="0" tIns="0" rIns="0" bIns="0" rtlCol="0" anchor="t"/>
          <a:lstStyle/>
          <a:p>
            <a:pPr marL="342900" indent="-342900">
              <a:lnSpc>
                <a:spcPts val="2700"/>
              </a:lnSpc>
              <a:buSzPct val="100000"/>
              <a:buChar char="•"/>
            </a:pPr>
            <a:r>
              <a:rPr lang="en-US" sz="1700" spc="-34" kern="0" dirty="0">
                <a:solidFill>
                  <a:srgbClr val="E5E0DF"/>
                </a:solidFill>
                <a:highlight>
                  <a:srgbClr val="0A004D"/>
                </a:highlight>
                <a:latin typeface="Consolas" pitchFamily="34" charset="0"/>
                <a:ea typeface="Consolas" pitchFamily="34" charset="-122"/>
                <a:cs typeface="Consolas" pitchFamily="34" charset="-120"/>
              </a:rPr>
              <a:t>vcheckHour</a:t>
            </a:r>
            <a:pPr indent="0" marL="0">
              <a:lnSpc>
                <a:spcPts val="2700"/>
              </a:lnSpc>
              <a:buNone/>
            </a:pPr>
            <a:r>
              <a:rPr lang="en-US" sz="1700" spc="-34" kern="0" dirty="0">
                <a:solidFill>
                  <a:srgbClr val="E5E0DF"/>
                </a:solidFill>
                <a:latin typeface="Inter" pitchFamily="34" charset="0"/>
                <a:ea typeface="Inter" pitchFamily="34" charset="-122"/>
                <a:cs typeface="Inter" pitchFamily="34" charset="-120"/>
              </a:rPr>
              <a:t>는 입력된 예약 시간에서 ‘시간(HH)’만 추출하기 위한 변수</a:t>
            </a:r>
            <a:endParaRPr lang="en-US" sz="1700" dirty="0"/>
          </a:p>
        </p:txBody>
      </p:sp>
      <p:sp>
        <p:nvSpPr>
          <p:cNvPr id="9" name="Text 6"/>
          <p:cNvSpPr/>
          <p:nvPr/>
        </p:nvSpPr>
        <p:spPr>
          <a:xfrm>
            <a:off x="761405" y="6859429"/>
            <a:ext cx="13107591" cy="355640"/>
          </a:xfrm>
          <a:prstGeom prst="rect">
            <a:avLst/>
          </a:prstGeom>
          <a:noFill/>
          <a:ln/>
        </p:spPr>
        <p:txBody>
          <a:bodyPr wrap="none" lIns="0" tIns="0" rIns="0" bIns="0" rtlCol="0" anchor="t"/>
          <a:lstStyle/>
          <a:p>
            <a:pPr marL="342900" indent="-342900">
              <a:lnSpc>
                <a:spcPts val="2700"/>
              </a:lnSpc>
              <a:buSzPct val="100000"/>
              <a:buChar char="•"/>
            </a:pPr>
            <a:r>
              <a:rPr lang="en-US" sz="1700" spc="-34" kern="0" dirty="0">
                <a:solidFill>
                  <a:srgbClr val="E5E0DF"/>
                </a:solidFill>
                <a:highlight>
                  <a:srgbClr val="0A004D"/>
                </a:highlight>
                <a:latin typeface="Consolas" pitchFamily="34" charset="0"/>
                <a:ea typeface="Consolas" pitchFamily="34" charset="-122"/>
                <a:cs typeface="Consolas" pitchFamily="34" charset="-120"/>
              </a:rPr>
              <a:t>vcountSame</a:t>
            </a:r>
            <a:pPr indent="0" marL="0">
              <a:lnSpc>
                <a:spcPts val="2700"/>
              </a:lnSpc>
              <a:buNone/>
            </a:pPr>
            <a:r>
              <a:rPr lang="en-US" sz="1700" spc="-34" kern="0" dirty="0">
                <a:solidFill>
                  <a:srgbClr val="E5E0DF"/>
                </a:solidFill>
                <a:latin typeface="Inter" pitchFamily="34" charset="0"/>
                <a:ea typeface="Inter" pitchFamily="34" charset="-122"/>
                <a:cs typeface="Inter" pitchFamily="34" charset="-120"/>
              </a:rPr>
              <a:t>은 중복 예약 여부를 확인하는 변수</a:t>
            </a:r>
            <a:endParaRPr lang="en-US" sz="1700" dirty="0"/>
          </a:p>
        </p:txBody>
      </p:sp>
      <p:sp>
        <p:nvSpPr>
          <p:cNvPr id="10" name="Text 7"/>
          <p:cNvSpPr/>
          <p:nvPr/>
        </p:nvSpPr>
        <p:spPr>
          <a:xfrm>
            <a:off x="761405" y="7291149"/>
            <a:ext cx="13107591" cy="355640"/>
          </a:xfrm>
          <a:prstGeom prst="rect">
            <a:avLst/>
          </a:prstGeom>
          <a:noFill/>
          <a:ln/>
        </p:spPr>
        <p:txBody>
          <a:bodyPr wrap="none" lIns="0" tIns="0" rIns="0" bIns="0" rtlCol="0" anchor="t"/>
          <a:lstStyle/>
          <a:p>
            <a:pPr marL="342900" indent="-342900">
              <a:lnSpc>
                <a:spcPts val="2700"/>
              </a:lnSpc>
              <a:buSzPct val="100000"/>
              <a:buChar char="•"/>
            </a:pPr>
            <a:r>
              <a:rPr lang="en-US" sz="1700" spc="-34" kern="0" dirty="0">
                <a:solidFill>
                  <a:srgbClr val="E5E0DF"/>
                </a:solidFill>
                <a:highlight>
                  <a:srgbClr val="0A004D"/>
                </a:highlight>
                <a:latin typeface="Consolas" pitchFamily="34" charset="0"/>
                <a:ea typeface="Consolas" pitchFamily="34" charset="-122"/>
                <a:cs typeface="Consolas" pitchFamily="34" charset="-120"/>
              </a:rPr>
              <a:t>vname</a:t>
            </a:r>
            <a:pPr indent="0" marL="0">
              <a:lnSpc>
                <a:spcPts val="2700"/>
              </a:lnSpc>
              <a:buNone/>
            </a:pPr>
            <a:r>
              <a:rPr lang="en-US" sz="1700" spc="-34" kern="0" dirty="0">
                <a:solidFill>
                  <a:srgbClr val="E5E0DF"/>
                </a:solidFill>
                <a:latin typeface="Inter" pitchFamily="34" charset="0"/>
                <a:ea typeface="Inter" pitchFamily="34" charset="-122"/>
                <a:cs typeface="Inter" pitchFamily="34" charset="-120"/>
              </a:rPr>
              <a:t>은 교육생의 이름을 저장하는 변수</a:t>
            </a:r>
            <a:endParaRPr lang="en-US" sz="17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93790" y="1801297"/>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2850237"/>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3870841"/>
            <a:ext cx="7468314" cy="1590437"/>
          </a:xfrm>
          <a:prstGeom prst="rect">
            <a:avLst/>
          </a:prstGeom>
        </p:spPr>
      </p:pic>
      <p:sp>
        <p:nvSpPr>
          <p:cNvPr id="5" name="Text 2"/>
          <p:cNvSpPr/>
          <p:nvPr/>
        </p:nvSpPr>
        <p:spPr>
          <a:xfrm>
            <a:off x="8823127" y="3819763"/>
            <a:ext cx="5020985" cy="145923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예약을 진행하려면 먼저 입력한 전화번호가 교육생으로 등록되어 있어야 함</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이 부분에서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mStudent</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테이블을 조회하여 해당 전화번호가 존재하는지 확인</a:t>
            </a:r>
            <a:endParaRPr lang="en-US" sz="1750" dirty="0"/>
          </a:p>
        </p:txBody>
      </p:sp>
      <p:sp>
        <p:nvSpPr>
          <p:cNvPr id="6" name="Text 3"/>
          <p:cNvSpPr/>
          <p:nvPr/>
        </p:nvSpPr>
        <p:spPr>
          <a:xfrm>
            <a:off x="8823127" y="5483066"/>
            <a:ext cx="5020985" cy="74104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WHERE tel = ptel;</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은 입력한 전화번호(</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ptel</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)가 교육생 테이블(</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mStudent</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)에 존재하는지 확인</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93790" y="1805107"/>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2854047"/>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3874651"/>
            <a:ext cx="8148161" cy="2019657"/>
          </a:xfrm>
          <a:prstGeom prst="rect">
            <a:avLst/>
          </a:prstGeom>
        </p:spPr>
      </p:pic>
      <p:sp>
        <p:nvSpPr>
          <p:cNvPr id="5" name="Text 2"/>
          <p:cNvSpPr/>
          <p:nvPr/>
        </p:nvSpPr>
        <p:spPr>
          <a:xfrm>
            <a:off x="9502973" y="3823573"/>
            <a:ext cx="4341138"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만약 해당 전화번호가 등록되어 있지 않다면,</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'등록된 학생이 아닙니다'라는 메시지를 출력하고 프로시저를 종료</a:t>
            </a:r>
            <a:endParaRPr lang="en-US" sz="1750" dirty="0"/>
          </a:p>
        </p:txBody>
      </p:sp>
      <p:sp>
        <p:nvSpPr>
          <p:cNvPr id="6" name="Text 3"/>
          <p:cNvSpPr/>
          <p:nvPr/>
        </p:nvSpPr>
        <p:spPr>
          <a:xfrm>
            <a:off x="9502973" y="5116354"/>
            <a:ext cx="4341138" cy="1103948"/>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vcountTel</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이 0이면(등록된 교육생이 없으면) 오류 메시지를 출력하고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RETURN</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으로 프로시저 실행 종료</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93790" y="1725692"/>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3" name="Image 0" descr="preencoded.png">    </p:cNvPr>
          <p:cNvPicPr>
            <a:picLocks noChangeAspect="1"/>
          </p:cNvPicPr>
          <p:nvPr/>
        </p:nvPicPr>
        <p:blipFill>
          <a:blip r:embed="rId1"/>
          <a:stretch>
            <a:fillRect/>
          </a:stretch>
        </p:blipFill>
        <p:spPr>
          <a:xfrm>
            <a:off x="793790" y="2661285"/>
            <a:ext cx="9779675" cy="1789152"/>
          </a:xfrm>
          <a:prstGeom prst="rect">
            <a:avLst/>
          </a:prstGeom>
        </p:spPr>
      </p:pic>
      <p:sp>
        <p:nvSpPr>
          <p:cNvPr id="4" name="Text 1"/>
          <p:cNvSpPr/>
          <p:nvPr/>
        </p:nvSpPr>
        <p:spPr>
          <a:xfrm>
            <a:off x="11134487" y="2610207"/>
            <a:ext cx="2709624" cy="72580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예약 가능한 날짜는 오늘부터 7일 이내로 제한</a:t>
            </a:r>
            <a:endParaRPr lang="en-US" sz="1750" dirty="0"/>
          </a:p>
        </p:txBody>
      </p:sp>
      <p:sp>
        <p:nvSpPr>
          <p:cNvPr id="5" name="Text 2"/>
          <p:cNvSpPr/>
          <p:nvPr/>
        </p:nvSpPr>
        <p:spPr>
          <a:xfrm>
            <a:off x="11134487" y="3540085"/>
            <a:ext cx="2709624"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예약 날짜가 현재 날짜보다 이전이거나 7일 이후라면 예약을 허용하지 않음</a:t>
            </a:r>
            <a:endParaRPr lang="en-US" sz="1750" dirty="0"/>
          </a:p>
        </p:txBody>
      </p:sp>
      <p:sp>
        <p:nvSpPr>
          <p:cNvPr id="6" name="Text 3"/>
          <p:cNvSpPr/>
          <p:nvPr/>
        </p:nvSpPr>
        <p:spPr>
          <a:xfrm>
            <a:off x="11134487" y="4832866"/>
            <a:ext cx="2709624" cy="146685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SYSDATE</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는 현재 날짜를 의미하며, 예약 날짜가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SYSDATE + 7</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보다 크면 7일 이후이므로 예약 불가능</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3790" y="1616035"/>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2664976"/>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3685580"/>
            <a:ext cx="7332345" cy="1643182"/>
          </a:xfrm>
          <a:prstGeom prst="rect">
            <a:avLst/>
          </a:prstGeom>
        </p:spPr>
      </p:pic>
      <p:sp>
        <p:nvSpPr>
          <p:cNvPr id="5" name="Text 2"/>
          <p:cNvSpPr/>
          <p:nvPr/>
        </p:nvSpPr>
        <p:spPr>
          <a:xfrm>
            <a:off x="8687157" y="3634502"/>
            <a:ext cx="5156954" cy="145923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이제 예약 날짜가 공휴일, 주말, 평일 중 어디에 해당하는지 확인</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이를 위해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mHoliday</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테이블에서 해당 날짜의 분류 정보를 가져옴</a:t>
            </a:r>
            <a:endParaRPr lang="en-US" sz="1750" dirty="0"/>
          </a:p>
        </p:txBody>
      </p:sp>
      <p:sp>
        <p:nvSpPr>
          <p:cNvPr id="6" name="Text 3"/>
          <p:cNvSpPr/>
          <p:nvPr/>
        </p:nvSpPr>
        <p:spPr>
          <a:xfrm>
            <a:off x="8687157" y="5297805"/>
            <a:ext cx="5156954" cy="1111568"/>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WHERE preservationDate = totalDate;</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는 입력한 예약 날짜(</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preservationDate</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)가 공휴일 테이블(</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mHoliday</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)에 있는지 확인하는 조건</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793790" y="1492210"/>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2541151"/>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3306604"/>
            <a:ext cx="10802660" cy="1446014"/>
          </a:xfrm>
          <a:prstGeom prst="rect">
            <a:avLst/>
          </a:prstGeom>
        </p:spPr>
      </p:pic>
      <p:sp>
        <p:nvSpPr>
          <p:cNvPr id="5" name="Text 2"/>
          <p:cNvSpPr/>
          <p:nvPr/>
        </p:nvSpPr>
        <p:spPr>
          <a:xfrm>
            <a:off x="793790" y="5007769"/>
            <a:ext cx="13042821" cy="73342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다음으로, 예약 시간에서 ‘시간’ 값만 숫자로 추출하여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vcheckHour</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에 저장</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이 값은 예약 가능한 시간대를 확인하는 데 사용</a:t>
            </a:r>
            <a:endParaRPr lang="en-US" sz="1750" dirty="0"/>
          </a:p>
        </p:txBody>
      </p:sp>
      <p:sp>
        <p:nvSpPr>
          <p:cNvPr id="6" name="Text 3"/>
          <p:cNvSpPr/>
          <p:nvPr/>
        </p:nvSpPr>
        <p:spPr>
          <a:xfrm>
            <a:off x="793790" y="5996345"/>
            <a:ext cx="13042821" cy="74104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TO_CHAR(preservationTime, 'HH24')</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는 예약 시간에서 24시간 형식의 ‘시간’만 문자로 변환하고,</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TO_NUMBER(...)</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를 사용해 숫자로 변환</a:t>
            </a:r>
            <a:endParaRPr lang="en-US" sz="17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613291" y="482084"/>
            <a:ext cx="3307437" cy="328613"/>
          </a:xfrm>
          <a:prstGeom prst="rect">
            <a:avLst/>
          </a:prstGeom>
          <a:noFill/>
          <a:ln/>
        </p:spPr>
        <p:txBody>
          <a:bodyPr wrap="none" lIns="0" tIns="0" rIns="0" bIns="0" rtlCol="0" anchor="t"/>
          <a:lstStyle/>
          <a:p>
            <a:pPr algn="l" indent="0" marL="0">
              <a:lnSpc>
                <a:spcPts val="2550"/>
              </a:lnSpc>
              <a:buNone/>
            </a:pPr>
            <a:r>
              <a:rPr lang="en-US" sz="2050" b="1" spc="-62" kern="0" dirty="0">
                <a:solidFill>
                  <a:srgbClr val="FFFFFF"/>
                </a:solidFill>
                <a:latin typeface="Inter Bold" pitchFamily="34" charset="0"/>
                <a:ea typeface="Inter Bold" pitchFamily="34" charset="-122"/>
                <a:cs typeface="Inter Bold" pitchFamily="34" charset="-120"/>
              </a:rPr>
              <a:t>2.  교육생 강의실 예약 프로시저</a:t>
            </a:r>
            <a:endParaRPr lang="en-US" sz="2050" dirty="0"/>
          </a:p>
        </p:txBody>
      </p:sp>
      <p:pic>
        <p:nvPicPr>
          <p:cNvPr id="3" name="Image 0" descr="preencoded.png">    </p:cNvPr>
          <p:cNvPicPr>
            <a:picLocks noChangeAspect="1"/>
          </p:cNvPicPr>
          <p:nvPr/>
        </p:nvPicPr>
        <p:blipFill>
          <a:blip r:embed="rId1"/>
          <a:stretch>
            <a:fillRect/>
          </a:stretch>
        </p:blipFill>
        <p:spPr>
          <a:xfrm>
            <a:off x="613291" y="1161098"/>
            <a:ext cx="9177695" cy="4325898"/>
          </a:xfrm>
          <a:prstGeom prst="rect">
            <a:avLst/>
          </a:prstGeom>
        </p:spPr>
      </p:pic>
      <p:sp>
        <p:nvSpPr>
          <p:cNvPr id="4" name="Text 1"/>
          <p:cNvSpPr/>
          <p:nvPr/>
        </p:nvSpPr>
        <p:spPr>
          <a:xfrm>
            <a:off x="613291" y="5684044"/>
            <a:ext cx="13403818" cy="280392"/>
          </a:xfrm>
          <a:prstGeom prst="rect">
            <a:avLst/>
          </a:prstGeom>
          <a:noFill/>
          <a:ln/>
        </p:spPr>
        <p:txBody>
          <a:bodyPr wrap="none" lIns="0" tIns="0" rIns="0" bIns="0" rtlCol="0" anchor="t"/>
          <a:lstStyle/>
          <a:p>
            <a:pPr indent="0" marL="0">
              <a:lnSpc>
                <a:spcPts val="2200"/>
              </a:lnSpc>
              <a:buNone/>
            </a:pPr>
            <a:r>
              <a:rPr lang="en-US" sz="1350" spc="-28" kern="0" dirty="0">
                <a:solidFill>
                  <a:srgbClr val="E5E0DF"/>
                </a:solidFill>
                <a:latin typeface="Inter" pitchFamily="34" charset="0"/>
                <a:ea typeface="Inter" pitchFamily="34" charset="-122"/>
                <a:cs typeface="Inter" pitchFamily="34" charset="-120"/>
              </a:rPr>
              <a:t>예약이 가능한 시다름</a:t>
            </a:r>
            <a:endParaRPr lang="en-US" sz="1350" dirty="0"/>
          </a:p>
        </p:txBody>
      </p:sp>
      <p:sp>
        <p:nvSpPr>
          <p:cNvPr id="5" name="Text 2"/>
          <p:cNvSpPr/>
          <p:nvPr/>
        </p:nvSpPr>
        <p:spPr>
          <a:xfrm>
            <a:off x="613291" y="6161484"/>
            <a:ext cx="13403818" cy="280392"/>
          </a:xfrm>
          <a:prstGeom prst="rect">
            <a:avLst/>
          </a:prstGeom>
          <a:noFill/>
          <a:ln/>
        </p:spPr>
        <p:txBody>
          <a:bodyPr wrap="none" lIns="0" tIns="0" rIns="0" bIns="0" rtlCol="0" anchor="t"/>
          <a:lstStyle/>
          <a:p>
            <a:pPr marL="342900" indent="-342900">
              <a:lnSpc>
                <a:spcPts val="2200"/>
              </a:lnSpc>
              <a:buSzPct val="100000"/>
              <a:buChar char="•"/>
            </a:pPr>
            <a:r>
              <a:rPr lang="en-US" sz="1350" spc="-28" kern="0" dirty="0">
                <a:solidFill>
                  <a:srgbClr val="E5E0DF"/>
                </a:solidFill>
                <a:latin typeface="Inter" pitchFamily="34" charset="0"/>
                <a:ea typeface="Inter" pitchFamily="34" charset="-122"/>
                <a:cs typeface="Inter" pitchFamily="34" charset="-120"/>
              </a:rPr>
              <a:t>공휴일에는 예약 불가능</a:t>
            </a:r>
            <a:endParaRPr lang="en-US" sz="1350" dirty="0"/>
          </a:p>
        </p:txBody>
      </p:sp>
      <p:sp>
        <p:nvSpPr>
          <p:cNvPr id="6" name="Text 3"/>
          <p:cNvSpPr/>
          <p:nvPr/>
        </p:nvSpPr>
        <p:spPr>
          <a:xfrm>
            <a:off x="613291" y="6503194"/>
            <a:ext cx="13403818" cy="280392"/>
          </a:xfrm>
          <a:prstGeom prst="rect">
            <a:avLst/>
          </a:prstGeom>
          <a:noFill/>
          <a:ln/>
        </p:spPr>
        <p:txBody>
          <a:bodyPr wrap="none" lIns="0" tIns="0" rIns="0" bIns="0" rtlCol="0" anchor="t"/>
          <a:lstStyle/>
          <a:p>
            <a:pPr marL="342900" indent="-342900">
              <a:lnSpc>
                <a:spcPts val="2200"/>
              </a:lnSpc>
              <a:buSzPct val="100000"/>
              <a:buChar char="•"/>
            </a:pPr>
            <a:r>
              <a:rPr lang="en-US" sz="1350" spc="-28" kern="0" dirty="0">
                <a:solidFill>
                  <a:srgbClr val="E5E0DF"/>
                </a:solidFill>
                <a:latin typeface="Inter" pitchFamily="34" charset="0"/>
                <a:ea typeface="Inter" pitchFamily="34" charset="-122"/>
                <a:cs typeface="Inter" pitchFamily="34" charset="-120"/>
              </a:rPr>
              <a:t>주말에는 오전 9시부터 오후 6시까지만 예약 가능</a:t>
            </a:r>
            <a:endParaRPr lang="en-US" sz="1350" dirty="0"/>
          </a:p>
        </p:txBody>
      </p:sp>
      <p:sp>
        <p:nvSpPr>
          <p:cNvPr id="7" name="Text 4"/>
          <p:cNvSpPr/>
          <p:nvPr/>
        </p:nvSpPr>
        <p:spPr>
          <a:xfrm>
            <a:off x="613291" y="6844903"/>
            <a:ext cx="13403818" cy="560784"/>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E5E0DF"/>
                </a:solidFill>
                <a:latin typeface="Inter" pitchFamily="34" charset="0"/>
                <a:ea typeface="Inter" pitchFamily="34" charset="-122"/>
                <a:cs typeface="Inter" pitchFamily="34" charset="-120"/>
              </a:rPr>
              <a:t>평일에는 오후 6시부터 밤 10시까지만 예약 가능</a:t>
            </a:r>
            <a:pPr indent="0" marL="0">
              <a:lnSpc>
                <a:spcPts val="2200"/>
              </a:lnSpc>
              <a:buNone/>
            </a:pPr>
            <a:r>
              <a:rPr lang="en-US" sz="1350" spc="-28" kern="0" dirty="0">
                <a:solidFill>
                  <a:srgbClr val="E5E0DF"/>
                </a:solidFill>
                <a:latin typeface="Inter" pitchFamily="34" charset="0"/>
                <a:ea typeface="Inter" pitchFamily="34" charset="-122"/>
                <a:cs typeface="Inter" pitchFamily="34" charset="-120"/>
              </a:rPr>
              <a:t>
</a:t>
            </a:r>
            <a:pPr indent="0" marL="0">
              <a:lnSpc>
                <a:spcPts val="2200"/>
              </a:lnSpc>
              <a:buNone/>
            </a:pPr>
            <a:r>
              <a:rPr lang="en-US" sz="1350" spc="-28" kern="0" dirty="0">
                <a:solidFill>
                  <a:srgbClr val="E5E0DF"/>
                </a:solidFill>
                <a:latin typeface="Inter" pitchFamily="34" charset="0"/>
                <a:ea typeface="Inter" pitchFamily="34" charset="-122"/>
                <a:cs typeface="Inter" pitchFamily="34" charset="-120"/>
              </a:rPr>
              <a:t>제한된 시간대 외에는 예약 불가</a:t>
            </a:r>
            <a:endParaRPr lang="en-US" sz="1350" dirty="0"/>
          </a:p>
        </p:txBody>
      </p:sp>
      <p:sp>
        <p:nvSpPr>
          <p:cNvPr id="8" name="Text 5"/>
          <p:cNvSpPr/>
          <p:nvPr/>
        </p:nvSpPr>
        <p:spPr>
          <a:xfrm>
            <a:off x="613291" y="7467005"/>
            <a:ext cx="13403818" cy="280392"/>
          </a:xfrm>
          <a:prstGeom prst="rect">
            <a:avLst/>
          </a:prstGeom>
          <a:noFill/>
          <a:ln/>
        </p:spPr>
        <p:txBody>
          <a:bodyPr wrap="none" lIns="0" tIns="0" rIns="0" bIns="0" rtlCol="0" anchor="t"/>
          <a:lstStyle/>
          <a:p>
            <a:pPr marL="342900" indent="-342900">
              <a:lnSpc>
                <a:spcPts val="2200"/>
              </a:lnSpc>
              <a:buSzPct val="100000"/>
              <a:buChar char="•"/>
            </a:pPr>
            <a:r>
              <a:rPr lang="en-US" sz="1350" spc="-28" kern="0" dirty="0">
                <a:solidFill>
                  <a:srgbClr val="E5E0DF"/>
                </a:solidFill>
                <a:latin typeface="Inter" pitchFamily="34" charset="0"/>
                <a:ea typeface="Inter" pitchFamily="34" charset="-122"/>
                <a:cs typeface="Inter" pitchFamily="34" charset="-120"/>
              </a:rPr>
              <a:t>→ 예약 시간이 조건에 맞지 않으면 오류 메시지를 출력하고 프로시저 종료</a:t>
            </a:r>
            <a:endParaRPr lang="en-US" sz="13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93790" y="2156817"/>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3205758"/>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4226362"/>
            <a:ext cx="4069199" cy="1591151"/>
          </a:xfrm>
          <a:prstGeom prst="rect">
            <a:avLst/>
          </a:prstGeom>
        </p:spPr>
      </p:pic>
      <p:sp>
        <p:nvSpPr>
          <p:cNvPr id="5" name="Text 2"/>
          <p:cNvSpPr/>
          <p:nvPr/>
        </p:nvSpPr>
        <p:spPr>
          <a:xfrm>
            <a:off x="5424011" y="4175284"/>
            <a:ext cx="8420100" cy="37052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예약자 이름을 가져와서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vname</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변수에 저장</a:t>
            </a:r>
            <a:endParaRPr lang="en-US" sz="1750" dirty="0"/>
          </a:p>
        </p:txBody>
      </p:sp>
      <p:sp>
        <p:nvSpPr>
          <p:cNvPr id="6" name="Text 3"/>
          <p:cNvSpPr/>
          <p:nvPr/>
        </p:nvSpPr>
        <p:spPr>
          <a:xfrm>
            <a:off x="5424011" y="4749879"/>
            <a:ext cx="8420100" cy="37052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WHERE tel = ptel;</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은 입력한 전화번호와 일치하는 교육생의 이름 조회 조건</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1802963"/>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2851904"/>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3617357"/>
            <a:ext cx="13042821" cy="1565434"/>
          </a:xfrm>
          <a:prstGeom prst="rect">
            <a:avLst/>
          </a:prstGeom>
        </p:spPr>
      </p:pic>
      <p:sp>
        <p:nvSpPr>
          <p:cNvPr id="5" name="Text 2"/>
          <p:cNvSpPr/>
          <p:nvPr/>
        </p:nvSpPr>
        <p:spPr>
          <a:xfrm>
            <a:off x="793790" y="5437942"/>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"이미 같은 강의실, 같은 시간에 예약된 일정이 있는지 확인합니다."</a:t>
            </a:r>
            <a:endParaRPr lang="en-US" sz="1750" dirty="0"/>
          </a:p>
        </p:txBody>
      </p:sp>
      <p:sp>
        <p:nvSpPr>
          <p:cNvPr id="6" name="Text 3"/>
          <p:cNvSpPr/>
          <p:nvPr/>
        </p:nvSpPr>
        <p:spPr>
          <a:xfrm>
            <a:off x="793790" y="6055995"/>
            <a:ext cx="13042821" cy="37052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같은 강의실(</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proom_id</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)과 같은 날짜(</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preservationDate</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)에 예약이 있으면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vcountSame</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증가</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25466"/>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1-1. 프로젝트 개요</a:t>
            </a:r>
            <a:endParaRPr lang="en-US" sz="4450" dirty="0"/>
          </a:p>
        </p:txBody>
      </p:sp>
      <p:sp>
        <p:nvSpPr>
          <p:cNvPr id="3" name="Text 1"/>
          <p:cNvSpPr/>
          <p:nvPr/>
        </p:nvSpPr>
        <p:spPr>
          <a:xfrm>
            <a:off x="793790" y="2874407"/>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Inter Bold" pitchFamily="34" charset="0"/>
                <a:ea typeface="Inter Bold" pitchFamily="34" charset="-122"/>
                <a:cs typeface="Inter Bold" pitchFamily="34" charset="-120"/>
              </a:rPr>
              <a:t>프로젝트 개요</a:t>
            </a:r>
            <a:endParaRPr lang="en-US" sz="2200" dirty="0"/>
          </a:p>
        </p:txBody>
      </p:sp>
      <p:sp>
        <p:nvSpPr>
          <p:cNvPr id="4" name="Text 2"/>
          <p:cNvSpPr/>
          <p:nvPr/>
        </p:nvSpPr>
        <p:spPr>
          <a:xfrm>
            <a:off x="793790" y="3568898"/>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주제 | 쌍용교육센터 관리시스템 데이터베이스 제작</a:t>
            </a:r>
            <a:endParaRPr lang="en-US" sz="1750" dirty="0"/>
          </a:p>
        </p:txBody>
      </p:sp>
      <p:sp>
        <p:nvSpPr>
          <p:cNvPr id="5" name="Text 3"/>
          <p:cNvSpPr/>
          <p:nvPr/>
        </p:nvSpPr>
        <p:spPr>
          <a:xfrm>
            <a:off x="793790" y="4186952"/>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목적 | 교육센터 관리시스템 내 저장된 데이터 최적화, 데이터베이스 자체 기능 구현 및 최적화</a:t>
            </a:r>
            <a:endParaRPr lang="en-US" sz="1750" dirty="0"/>
          </a:p>
        </p:txBody>
      </p:sp>
      <p:sp>
        <p:nvSpPr>
          <p:cNvPr id="6" name="Text 4"/>
          <p:cNvSpPr/>
          <p:nvPr/>
        </p:nvSpPr>
        <p:spPr>
          <a:xfrm>
            <a:off x="793790" y="4805005"/>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개발 기간 | 2025년 1월 31일 ~ 2025년 2월 7일</a:t>
            </a:r>
            <a:endParaRPr lang="en-US" sz="1750" dirty="0"/>
          </a:p>
        </p:txBody>
      </p:sp>
      <p:sp>
        <p:nvSpPr>
          <p:cNvPr id="7" name="Text 5"/>
          <p:cNvSpPr/>
          <p:nvPr/>
        </p:nvSpPr>
        <p:spPr>
          <a:xfrm>
            <a:off x="793790" y="5423059"/>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개발 환경 | Windows10/Windows11, Oracle Database 11g, SQL Developer, eXERD, </a:t>
            </a:r>
            <a:pPr indent="0" marL="0">
              <a:lnSpc>
                <a:spcPts val="2850"/>
              </a:lnSpc>
              <a:buNone/>
            </a:pPr>
            <a:r>
              <a:rPr lang="en-US" sz="1750" u="sng" spc="-36" kern="0" dirty="0">
                <a:solidFill>
                  <a:srgbClr val="7B66FF"/>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Draw.io</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Google Drive사용 기술</a:t>
            </a:r>
            <a:endParaRPr lang="en-US" sz="1750" dirty="0"/>
          </a:p>
        </p:txBody>
      </p:sp>
      <p:sp>
        <p:nvSpPr>
          <p:cNvPr id="8" name="Text 6"/>
          <p:cNvSpPr/>
          <p:nvPr/>
        </p:nvSpPr>
        <p:spPr>
          <a:xfrm>
            <a:off x="793790" y="6041112"/>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사용 기술 | ANSI-SQL, PL/SQL</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793790" y="1727002"/>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2775942"/>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3796546"/>
            <a:ext cx="9235797" cy="2450783"/>
          </a:xfrm>
          <a:prstGeom prst="rect">
            <a:avLst/>
          </a:prstGeom>
        </p:spPr>
      </p:pic>
      <p:sp>
        <p:nvSpPr>
          <p:cNvPr id="5" name="Text 2"/>
          <p:cNvSpPr/>
          <p:nvPr/>
        </p:nvSpPr>
        <p:spPr>
          <a:xfrm>
            <a:off x="10590609" y="3745468"/>
            <a:ext cx="3253502" cy="72580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"동일한 시간대에 예약이 있다면 오류 메시지를 출력하고 종료합니다."</a:t>
            </a:r>
            <a:endParaRPr lang="en-US" sz="17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793790" y="1616273"/>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2665214"/>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3430667"/>
            <a:ext cx="13042821" cy="2556867"/>
          </a:xfrm>
          <a:prstGeom prst="rect">
            <a:avLst/>
          </a:prstGeom>
        </p:spPr>
      </p:pic>
      <p:sp>
        <p:nvSpPr>
          <p:cNvPr id="5" name="Text 2"/>
          <p:cNvSpPr/>
          <p:nvPr/>
        </p:nvSpPr>
        <p:spPr>
          <a:xfrm>
            <a:off x="793790" y="6242685"/>
            <a:ext cx="13042821" cy="37052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모든 조건을 만족하면 예약 정보를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mReservation</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테이블에 저장</a:t>
            </a:r>
            <a:endParaRPr lang="en-US" sz="17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793790" y="2045018"/>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3093958"/>
            <a:ext cx="4281488" cy="425291"/>
          </a:xfrm>
          <a:prstGeom prst="rect">
            <a:avLst/>
          </a:prstGeom>
          <a:noFill/>
          <a:ln/>
        </p:spPr>
        <p:txBody>
          <a:bodyPr wrap="none" lIns="0" tIns="0" rIns="0" bIns="0" rtlCol="0" anchor="t"/>
          <a:lstStyle/>
          <a:p>
            <a:pPr algn="l"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2.  교육생 강의실 예약 프로시저</a:t>
            </a:r>
            <a:endParaRPr lang="en-US" sz="2650" dirty="0"/>
          </a:p>
        </p:txBody>
      </p:sp>
      <p:pic>
        <p:nvPicPr>
          <p:cNvPr id="4" name="Image 0" descr="preencoded.png">    </p:cNvPr>
          <p:cNvPicPr>
            <a:picLocks noChangeAspect="1"/>
          </p:cNvPicPr>
          <p:nvPr/>
        </p:nvPicPr>
        <p:blipFill>
          <a:blip r:embed="rId1"/>
          <a:stretch>
            <a:fillRect/>
          </a:stretch>
        </p:blipFill>
        <p:spPr>
          <a:xfrm>
            <a:off x="793790" y="4114562"/>
            <a:ext cx="7740253" cy="1814751"/>
          </a:xfrm>
          <a:prstGeom prst="rect">
            <a:avLst/>
          </a:prstGeom>
        </p:spPr>
      </p:pic>
      <p:sp>
        <p:nvSpPr>
          <p:cNvPr id="5" name="Text 2"/>
          <p:cNvSpPr/>
          <p:nvPr/>
        </p:nvSpPr>
        <p:spPr>
          <a:xfrm>
            <a:off x="9095065" y="4063484"/>
            <a:ext cx="4749046" cy="72580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마지막으로, 데이터를 저장하고 '예약이 완료되었습니다'라는 메시지를 출력</a:t>
            </a:r>
            <a:endParaRPr lang="en-US" sz="1750" dirty="0"/>
          </a:p>
        </p:txBody>
      </p:sp>
      <p:sp>
        <p:nvSpPr>
          <p:cNvPr id="6" name="Text 3"/>
          <p:cNvSpPr/>
          <p:nvPr/>
        </p:nvSpPr>
        <p:spPr>
          <a:xfrm>
            <a:off x="9095065" y="4993362"/>
            <a:ext cx="4749046" cy="733425"/>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a:t>
            </a:r>
            <a:pPr indent="0" marL="0">
              <a:lnSpc>
                <a:spcPts val="2850"/>
              </a:lnSpc>
              <a:buNone/>
            </a:pPr>
            <a:r>
              <a:rPr lang="en-US" sz="1750" spc="-36" kern="0" dirty="0">
                <a:solidFill>
                  <a:srgbClr val="E5E0DF"/>
                </a:solidFill>
                <a:highlight>
                  <a:srgbClr val="0A004D"/>
                </a:highlight>
                <a:latin typeface="Consolas" pitchFamily="34" charset="0"/>
                <a:ea typeface="Consolas" pitchFamily="34" charset="-122"/>
                <a:cs typeface="Consolas" pitchFamily="34" charset="-120"/>
              </a:rPr>
              <a:t>COMMIT;</a:t>
            </a:r>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을 실행하면 데이터베이스에 예약 정보가 최종 저장</a:t>
            </a:r>
            <a:endParaRPr lang="en-US" sz="1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396835" y="311825"/>
            <a:ext cx="3607951" cy="354330"/>
          </a:xfrm>
          <a:prstGeom prst="rect">
            <a:avLst/>
          </a:prstGeom>
          <a:noFill/>
          <a:ln/>
        </p:spPr>
        <p:txBody>
          <a:bodyPr wrap="none" lIns="0" tIns="0" rIns="0" bIns="0" rtlCol="0" anchor="t"/>
          <a:lstStyle/>
          <a:p>
            <a:pPr indent="0" marL="0">
              <a:lnSpc>
                <a:spcPts val="2750"/>
              </a:lnSpc>
              <a:buNone/>
            </a:pPr>
            <a:r>
              <a:rPr lang="en-US" sz="2200" b="1" spc="-67" kern="0" dirty="0">
                <a:solidFill>
                  <a:srgbClr val="FFFFFF"/>
                </a:solidFill>
                <a:latin typeface="Inter Bold" pitchFamily="34" charset="0"/>
                <a:ea typeface="Inter Bold" pitchFamily="34" charset="-122"/>
                <a:cs typeface="Inter Bold" pitchFamily="34" charset="-120"/>
              </a:rPr>
              <a:t>2-4. 주요 SQL 및 PL/SQL 구현</a:t>
            </a:r>
            <a:endParaRPr lang="en-US" sz="2200" dirty="0"/>
          </a:p>
        </p:txBody>
      </p:sp>
      <p:sp>
        <p:nvSpPr>
          <p:cNvPr id="3" name="Text 1"/>
          <p:cNvSpPr/>
          <p:nvPr/>
        </p:nvSpPr>
        <p:spPr>
          <a:xfrm>
            <a:off x="396835" y="836176"/>
            <a:ext cx="2140029" cy="212646"/>
          </a:xfrm>
          <a:prstGeom prst="rect">
            <a:avLst/>
          </a:prstGeom>
          <a:noFill/>
          <a:ln/>
        </p:spPr>
        <p:txBody>
          <a:bodyPr wrap="none" lIns="0" tIns="0" rIns="0" bIns="0" rtlCol="0" anchor="t"/>
          <a:lstStyle/>
          <a:p>
            <a:pPr algn="l" indent="0" marL="0">
              <a:lnSpc>
                <a:spcPts val="1650"/>
              </a:lnSpc>
              <a:buNone/>
            </a:pPr>
            <a:r>
              <a:rPr lang="en-US" sz="1300" b="1" spc="-40" kern="0" dirty="0">
                <a:solidFill>
                  <a:srgbClr val="FFFFFF"/>
                </a:solidFill>
                <a:latin typeface="Inter Bold" pitchFamily="34" charset="0"/>
                <a:ea typeface="Inter Bold" pitchFamily="34" charset="-122"/>
                <a:cs typeface="Inter Bold" pitchFamily="34" charset="-120"/>
              </a:rPr>
              <a:t>2.  교육생 강의실 예약 프로시저</a:t>
            </a:r>
            <a:endParaRPr lang="en-US" sz="1300" dirty="0"/>
          </a:p>
        </p:txBody>
      </p:sp>
      <p:pic>
        <p:nvPicPr>
          <p:cNvPr id="4" name="Image 0" descr="preencoded.png">    </p:cNvPr>
          <p:cNvPicPr>
            <a:picLocks noChangeAspect="1"/>
          </p:cNvPicPr>
          <p:nvPr/>
        </p:nvPicPr>
        <p:blipFill>
          <a:blip r:embed="rId1"/>
          <a:stretch>
            <a:fillRect/>
          </a:stretch>
        </p:blipFill>
        <p:spPr>
          <a:xfrm>
            <a:off x="396835" y="1346359"/>
            <a:ext cx="4203383" cy="1743670"/>
          </a:xfrm>
          <a:prstGeom prst="rect">
            <a:avLst/>
          </a:prstGeom>
        </p:spPr>
      </p:pic>
      <p:sp>
        <p:nvSpPr>
          <p:cNvPr id="5" name="Text 2"/>
          <p:cNvSpPr/>
          <p:nvPr/>
        </p:nvSpPr>
        <p:spPr>
          <a:xfrm>
            <a:off x="9437013" y="1320879"/>
            <a:ext cx="4804053" cy="181451"/>
          </a:xfrm>
          <a:prstGeom prst="rect">
            <a:avLst/>
          </a:prstGeom>
          <a:noFill/>
          <a:ln/>
        </p:spPr>
        <p:txBody>
          <a:bodyPr wrap="none" lIns="0" tIns="0" rIns="0" bIns="0" rtlCol="0" anchor="t"/>
          <a:lstStyle/>
          <a:p>
            <a:pPr indent="0" marL="0">
              <a:lnSpc>
                <a:spcPts val="1400"/>
              </a:lnSpc>
              <a:buNone/>
            </a:pPr>
            <a:endParaRPr lang="en-US" sz="850" dirty="0"/>
          </a:p>
        </p:txBody>
      </p:sp>
      <p:pic>
        <p:nvPicPr>
          <p:cNvPr id="6" name="Image 1" descr="preencoded.png">    </p:cNvPr>
          <p:cNvPicPr>
            <a:picLocks noChangeAspect="1"/>
          </p:cNvPicPr>
          <p:nvPr/>
        </p:nvPicPr>
        <p:blipFill>
          <a:blip r:embed="rId2"/>
          <a:stretch>
            <a:fillRect/>
          </a:stretch>
        </p:blipFill>
        <p:spPr>
          <a:xfrm>
            <a:off x="396835" y="3345061"/>
            <a:ext cx="6025039" cy="1949172"/>
          </a:xfrm>
          <a:prstGeom prst="rect">
            <a:avLst/>
          </a:prstGeom>
        </p:spPr>
      </p:pic>
      <p:pic>
        <p:nvPicPr>
          <p:cNvPr id="7" name="Image 2" descr="preencoded.png">    </p:cNvPr>
          <p:cNvPicPr>
            <a:picLocks noChangeAspect="1"/>
          </p:cNvPicPr>
          <p:nvPr/>
        </p:nvPicPr>
        <p:blipFill>
          <a:blip r:embed="rId3"/>
          <a:stretch>
            <a:fillRect/>
          </a:stretch>
        </p:blipFill>
        <p:spPr>
          <a:xfrm>
            <a:off x="396835" y="5549265"/>
            <a:ext cx="5124807" cy="1963341"/>
          </a:xfrm>
          <a:prstGeom prst="rect">
            <a:avLst/>
          </a:prstGeom>
        </p:spPr>
      </p:pic>
      <p:sp>
        <p:nvSpPr>
          <p:cNvPr id="8" name="Text 3"/>
          <p:cNvSpPr/>
          <p:nvPr/>
        </p:nvSpPr>
        <p:spPr>
          <a:xfrm>
            <a:off x="11554063" y="5523786"/>
            <a:ext cx="2687003" cy="181451"/>
          </a:xfrm>
          <a:prstGeom prst="rect">
            <a:avLst/>
          </a:prstGeom>
          <a:noFill/>
          <a:ln/>
        </p:spPr>
        <p:txBody>
          <a:bodyPr wrap="none" lIns="0" tIns="0" rIns="0" bIns="0" rtlCol="0" anchor="t"/>
          <a:lstStyle/>
          <a:p>
            <a:pPr indent="0" marL="0">
              <a:lnSpc>
                <a:spcPts val="1400"/>
              </a:lnSpc>
              <a:buNone/>
            </a:pPr>
            <a:endParaRPr lang="en-US" sz="850" dirty="0"/>
          </a:p>
        </p:txBody>
      </p:sp>
      <p:pic>
        <p:nvPicPr>
          <p:cNvPr id="9" name="Image 3" descr="preencoded.png">    </p:cNvPr>
          <p:cNvPicPr>
            <a:picLocks noChangeAspect="1"/>
          </p:cNvPicPr>
          <p:nvPr/>
        </p:nvPicPr>
        <p:blipFill>
          <a:blip r:embed="rId4"/>
          <a:stretch>
            <a:fillRect/>
          </a:stretch>
        </p:blipFill>
        <p:spPr>
          <a:xfrm>
            <a:off x="396835" y="7895153"/>
            <a:ext cx="4189214" cy="1495544"/>
          </a:xfrm>
          <a:prstGeom prst="rect">
            <a:avLst/>
          </a:prstGeom>
        </p:spPr>
      </p:pic>
      <p:sp>
        <p:nvSpPr>
          <p:cNvPr id="10" name="Text 4"/>
          <p:cNvSpPr/>
          <p:nvPr/>
        </p:nvSpPr>
        <p:spPr>
          <a:xfrm>
            <a:off x="9437013" y="7869674"/>
            <a:ext cx="4804053"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11" name="Text 5"/>
          <p:cNvSpPr/>
          <p:nvPr/>
        </p:nvSpPr>
        <p:spPr>
          <a:xfrm>
            <a:off x="396835" y="9645729"/>
            <a:ext cx="13836729" cy="181451"/>
          </a:xfrm>
          <a:prstGeom prst="rect">
            <a:avLst/>
          </a:prstGeom>
          <a:noFill/>
          <a:ln/>
        </p:spPr>
        <p:txBody>
          <a:bodyPr wrap="none" lIns="0" tIns="0" rIns="0" bIns="0" rtlCol="0" anchor="t"/>
          <a:lstStyle/>
          <a:p>
            <a:pPr indent="0" marL="0">
              <a:lnSpc>
                <a:spcPts val="1400"/>
              </a:lnSpc>
              <a:buNone/>
            </a:pPr>
            <a:endParaRPr lang="en-US" sz="8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529947" y="416362"/>
            <a:ext cx="4819293" cy="473273"/>
          </a:xfrm>
          <a:prstGeom prst="rect">
            <a:avLst/>
          </a:prstGeom>
          <a:noFill/>
          <a:ln/>
        </p:spPr>
        <p:txBody>
          <a:bodyPr wrap="none" lIns="0" tIns="0" rIns="0" bIns="0" rtlCol="0" anchor="t"/>
          <a:lstStyle/>
          <a:p>
            <a:pPr indent="0" marL="0">
              <a:lnSpc>
                <a:spcPts val="3700"/>
              </a:lnSpc>
              <a:buNone/>
            </a:pPr>
            <a:r>
              <a:rPr lang="en-US" sz="2950" b="1" spc="-89" kern="0" dirty="0">
                <a:solidFill>
                  <a:srgbClr val="FFFFFF"/>
                </a:solidFill>
                <a:latin typeface="Inter Bold" pitchFamily="34" charset="0"/>
                <a:ea typeface="Inter Bold" pitchFamily="34" charset="-122"/>
                <a:cs typeface="Inter Bold" pitchFamily="34" charset="-120"/>
              </a:rPr>
              <a:t>2-4. 주요 SQL 및 PL/SQL 구현</a:t>
            </a:r>
            <a:endParaRPr lang="en-US" sz="2950" dirty="0"/>
          </a:p>
        </p:txBody>
      </p:sp>
      <p:sp>
        <p:nvSpPr>
          <p:cNvPr id="3" name="Text 1"/>
          <p:cNvSpPr/>
          <p:nvPr/>
        </p:nvSpPr>
        <p:spPr>
          <a:xfrm>
            <a:off x="529947" y="1116687"/>
            <a:ext cx="4724757" cy="283964"/>
          </a:xfrm>
          <a:prstGeom prst="rect">
            <a:avLst/>
          </a:prstGeom>
          <a:noFill/>
          <a:ln/>
        </p:spPr>
        <p:txBody>
          <a:bodyPr wrap="none" lIns="0" tIns="0" rIns="0" bIns="0" rtlCol="0" anchor="t"/>
          <a:lstStyle/>
          <a:p>
            <a:pPr indent="0" marL="0">
              <a:lnSpc>
                <a:spcPts val="2200"/>
              </a:lnSpc>
              <a:buNone/>
            </a:pPr>
            <a:r>
              <a:rPr lang="en-US" sz="1750" b="1" spc="-54" kern="0" dirty="0">
                <a:solidFill>
                  <a:srgbClr val="FFFFFF"/>
                </a:solidFill>
                <a:latin typeface="Inter Bold" pitchFamily="34" charset="0"/>
                <a:ea typeface="Inter Bold" pitchFamily="34" charset="-122"/>
                <a:cs typeface="Inter Bold" pitchFamily="34" charset="-120"/>
              </a:rPr>
              <a:t>3.  수료생 사후관리 프로시저(전체 수료생 평균 연봉)</a:t>
            </a:r>
            <a:endParaRPr lang="en-US" sz="1750" dirty="0"/>
          </a:p>
        </p:txBody>
      </p:sp>
      <p:pic>
        <p:nvPicPr>
          <p:cNvPr id="4" name="Image 0" descr="preencoded.png">    </p:cNvPr>
          <p:cNvPicPr>
            <a:picLocks noChangeAspect="1"/>
          </p:cNvPicPr>
          <p:nvPr/>
        </p:nvPicPr>
        <p:blipFill>
          <a:blip r:embed="rId1"/>
          <a:stretch>
            <a:fillRect/>
          </a:stretch>
        </p:blipFill>
        <p:spPr>
          <a:xfrm>
            <a:off x="529947" y="1627703"/>
            <a:ext cx="6292453" cy="5361146"/>
          </a:xfrm>
          <a:prstGeom prst="rect">
            <a:avLst/>
          </a:prstGeom>
        </p:spPr>
      </p:pic>
      <p:sp>
        <p:nvSpPr>
          <p:cNvPr id="5" name="Text 2"/>
          <p:cNvSpPr/>
          <p:nvPr/>
        </p:nvSpPr>
        <p:spPr>
          <a:xfrm>
            <a:off x="529947" y="7159109"/>
            <a:ext cx="13570506" cy="242292"/>
          </a:xfrm>
          <a:prstGeom prst="rect">
            <a:avLst/>
          </a:prstGeom>
          <a:noFill/>
          <a:ln/>
        </p:spPr>
        <p:txBody>
          <a:bodyPr wrap="none" lIns="0" tIns="0" rIns="0" bIns="0" rtlCol="0" anchor="t"/>
          <a:lstStyle/>
          <a:p>
            <a:pPr indent="0" marL="0">
              <a:lnSpc>
                <a:spcPts val="1900"/>
              </a:lnSpc>
              <a:buNone/>
            </a:pPr>
            <a:endParaRPr lang="en-US" sz="1150" dirty="0"/>
          </a:p>
        </p:txBody>
      </p:sp>
      <p:sp>
        <p:nvSpPr>
          <p:cNvPr id="6" name="Text 3"/>
          <p:cNvSpPr/>
          <p:nvPr/>
        </p:nvSpPr>
        <p:spPr>
          <a:xfrm>
            <a:off x="529947" y="7571661"/>
            <a:ext cx="13570506" cy="242292"/>
          </a:xfrm>
          <a:prstGeom prst="rect">
            <a:avLst/>
          </a:prstGeom>
          <a:noFill/>
          <a:ln/>
        </p:spPr>
        <p:txBody>
          <a:bodyPr wrap="none" lIns="0" tIns="0" rIns="0" bIns="0" rtlCol="0" anchor="t"/>
          <a:lstStyle/>
          <a:p>
            <a:pPr indent="0" marL="0">
              <a:lnSpc>
                <a:spcPts val="1900"/>
              </a:lnSpc>
              <a:buNone/>
            </a:pPr>
            <a:endParaRPr lang="en-US" sz="11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793790" y="2033826"/>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3082766"/>
            <a:ext cx="7078504" cy="425291"/>
          </a:xfrm>
          <a:prstGeom prst="rect">
            <a:avLst/>
          </a:prstGeom>
          <a:noFill/>
          <a:ln/>
        </p:spPr>
        <p:txBody>
          <a:bodyPr wrap="none" lIns="0" tIns="0" rIns="0" bIns="0" rtlCol="0" anchor="t"/>
          <a:lstStyle/>
          <a:p>
            <a:pPr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3.  수료생 사후관리 프로시저(전체 수료생 평균 연봉)</a:t>
            </a:r>
            <a:endParaRPr lang="en-US" sz="2650" dirty="0"/>
          </a:p>
        </p:txBody>
      </p:sp>
      <p:pic>
        <p:nvPicPr>
          <p:cNvPr id="4" name="Image 0" descr="preencoded.png">    </p:cNvPr>
          <p:cNvPicPr>
            <a:picLocks noChangeAspect="1"/>
          </p:cNvPicPr>
          <p:nvPr/>
        </p:nvPicPr>
        <p:blipFill>
          <a:blip r:embed="rId1"/>
          <a:stretch>
            <a:fillRect/>
          </a:stretch>
        </p:blipFill>
        <p:spPr>
          <a:xfrm>
            <a:off x="793790" y="3848219"/>
            <a:ext cx="9866948" cy="1729502"/>
          </a:xfrm>
          <a:prstGeom prst="rect">
            <a:avLst/>
          </a:prstGeom>
        </p:spPr>
      </p:pic>
      <p:sp>
        <p:nvSpPr>
          <p:cNvPr id="5" name="Text 2"/>
          <p:cNvSpPr/>
          <p:nvPr/>
        </p:nvSpPr>
        <p:spPr>
          <a:xfrm>
            <a:off x="793790" y="5832872"/>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588764" y="462558"/>
            <a:ext cx="5354479" cy="525661"/>
          </a:xfrm>
          <a:prstGeom prst="rect">
            <a:avLst/>
          </a:prstGeom>
          <a:noFill/>
          <a:ln/>
        </p:spPr>
        <p:txBody>
          <a:bodyPr wrap="none" lIns="0" tIns="0" rIns="0" bIns="0" rtlCol="0" anchor="t"/>
          <a:lstStyle/>
          <a:p>
            <a:pPr indent="0" marL="0">
              <a:lnSpc>
                <a:spcPts val="4100"/>
              </a:lnSpc>
              <a:buNone/>
            </a:pPr>
            <a:r>
              <a:rPr lang="en-US" sz="3300" b="1" spc="-99" kern="0" dirty="0">
                <a:solidFill>
                  <a:srgbClr val="FFFFFF"/>
                </a:solidFill>
                <a:latin typeface="Inter Bold" pitchFamily="34" charset="0"/>
                <a:ea typeface="Inter Bold" pitchFamily="34" charset="-122"/>
                <a:cs typeface="Inter Bold" pitchFamily="34" charset="-120"/>
              </a:rPr>
              <a:t>2-4. 주요 SQL 및 PL/SQL 구현</a:t>
            </a:r>
            <a:endParaRPr lang="en-US" sz="3300" dirty="0"/>
          </a:p>
        </p:txBody>
      </p:sp>
      <p:sp>
        <p:nvSpPr>
          <p:cNvPr id="3" name="Text 1"/>
          <p:cNvSpPr/>
          <p:nvPr/>
        </p:nvSpPr>
        <p:spPr>
          <a:xfrm>
            <a:off x="588764" y="1240512"/>
            <a:ext cx="5211008" cy="315278"/>
          </a:xfrm>
          <a:prstGeom prst="rect">
            <a:avLst/>
          </a:prstGeom>
          <a:noFill/>
          <a:ln/>
        </p:spPr>
        <p:txBody>
          <a:bodyPr wrap="none" lIns="0" tIns="0" rIns="0" bIns="0" rtlCol="0" anchor="t"/>
          <a:lstStyle/>
          <a:p>
            <a:pPr indent="0" marL="0">
              <a:lnSpc>
                <a:spcPts val="2450"/>
              </a:lnSpc>
              <a:buNone/>
            </a:pPr>
            <a:r>
              <a:rPr lang="en-US" sz="1950" b="1" spc="-60" kern="0" dirty="0">
                <a:solidFill>
                  <a:srgbClr val="FFFFFF"/>
                </a:solidFill>
                <a:latin typeface="Inter Bold" pitchFamily="34" charset="0"/>
                <a:ea typeface="Inter Bold" pitchFamily="34" charset="-122"/>
                <a:cs typeface="Inter Bold" pitchFamily="34" charset="-120"/>
              </a:rPr>
              <a:t>4 . 수료생 사후관리 프로시저 실행(평균 취업소요일)</a:t>
            </a:r>
            <a:endParaRPr lang="en-US" sz="1950" dirty="0"/>
          </a:p>
        </p:txBody>
      </p:sp>
      <p:pic>
        <p:nvPicPr>
          <p:cNvPr id="4" name="Image 0" descr="preencoded.png">    </p:cNvPr>
          <p:cNvPicPr>
            <a:picLocks noChangeAspect="1"/>
          </p:cNvPicPr>
          <p:nvPr/>
        </p:nvPicPr>
        <p:blipFill>
          <a:blip r:embed="rId1"/>
          <a:stretch>
            <a:fillRect/>
          </a:stretch>
        </p:blipFill>
        <p:spPr>
          <a:xfrm>
            <a:off x="588764" y="1808083"/>
            <a:ext cx="4396383" cy="596145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793790" y="2321600"/>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3370540"/>
            <a:ext cx="7025759" cy="425291"/>
          </a:xfrm>
          <a:prstGeom prst="rect">
            <a:avLst/>
          </a:prstGeom>
          <a:noFill/>
          <a:ln/>
        </p:spPr>
        <p:txBody>
          <a:bodyPr wrap="none" lIns="0" tIns="0" rIns="0" bIns="0" rtlCol="0" anchor="t"/>
          <a:lstStyle/>
          <a:p>
            <a:pPr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4 . 수료생 사후관리 프로시저 실행(평균 취업소요일)</a:t>
            </a:r>
            <a:endParaRPr lang="en-US" sz="2650" dirty="0"/>
          </a:p>
        </p:txBody>
      </p:sp>
      <p:pic>
        <p:nvPicPr>
          <p:cNvPr id="4" name="Image 0" descr="preencoded.png">    </p:cNvPr>
          <p:cNvPicPr>
            <a:picLocks noChangeAspect="1"/>
          </p:cNvPicPr>
          <p:nvPr/>
        </p:nvPicPr>
        <p:blipFill>
          <a:blip r:embed="rId1"/>
          <a:stretch>
            <a:fillRect/>
          </a:stretch>
        </p:blipFill>
        <p:spPr>
          <a:xfrm>
            <a:off x="793790" y="4135993"/>
            <a:ext cx="10944344" cy="177200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601980" y="473035"/>
            <a:ext cx="5474256" cy="537567"/>
          </a:xfrm>
          <a:prstGeom prst="rect">
            <a:avLst/>
          </a:prstGeom>
          <a:noFill/>
          <a:ln/>
        </p:spPr>
        <p:txBody>
          <a:bodyPr wrap="none" lIns="0" tIns="0" rIns="0" bIns="0" rtlCol="0" anchor="t"/>
          <a:lstStyle/>
          <a:p>
            <a:pPr indent="0" marL="0">
              <a:lnSpc>
                <a:spcPts val="4200"/>
              </a:lnSpc>
              <a:buNone/>
            </a:pPr>
            <a:r>
              <a:rPr lang="en-US" sz="3350" b="1" spc="-102" kern="0" dirty="0">
                <a:solidFill>
                  <a:srgbClr val="FFFFFF"/>
                </a:solidFill>
                <a:latin typeface="Inter Bold" pitchFamily="34" charset="0"/>
                <a:ea typeface="Inter Bold" pitchFamily="34" charset="-122"/>
                <a:cs typeface="Inter Bold" pitchFamily="34" charset="-120"/>
              </a:rPr>
              <a:t>2-4. 주요 SQL 및 PL/SQL 구현</a:t>
            </a:r>
            <a:endParaRPr lang="en-US" sz="3350" dirty="0"/>
          </a:p>
        </p:txBody>
      </p:sp>
      <p:sp>
        <p:nvSpPr>
          <p:cNvPr id="3" name="Text 1"/>
          <p:cNvSpPr/>
          <p:nvPr/>
        </p:nvSpPr>
        <p:spPr>
          <a:xfrm>
            <a:off x="601980" y="1268611"/>
            <a:ext cx="3256836" cy="322421"/>
          </a:xfrm>
          <a:prstGeom prst="rect">
            <a:avLst/>
          </a:prstGeom>
          <a:noFill/>
          <a:ln/>
        </p:spPr>
        <p:txBody>
          <a:bodyPr wrap="none" lIns="0" tIns="0" rIns="0" bIns="0" rtlCol="0" anchor="t"/>
          <a:lstStyle/>
          <a:p>
            <a:pPr indent="0" marL="0">
              <a:lnSpc>
                <a:spcPts val="2500"/>
              </a:lnSpc>
              <a:buNone/>
            </a:pPr>
            <a:r>
              <a:rPr lang="en-US" sz="2000" b="1" spc="-61" kern="0" dirty="0">
                <a:solidFill>
                  <a:srgbClr val="FFFFFF"/>
                </a:solidFill>
                <a:latin typeface="Inter Bold" pitchFamily="34" charset="0"/>
                <a:ea typeface="Inter Bold" pitchFamily="34" charset="-122"/>
                <a:cs typeface="Inter Bold" pitchFamily="34" charset="-120"/>
              </a:rPr>
              <a:t>5. 개설과정 생성, 수정시 트리거</a:t>
            </a:r>
            <a:endParaRPr lang="en-US" sz="2000" dirty="0"/>
          </a:p>
        </p:txBody>
      </p:sp>
      <p:pic>
        <p:nvPicPr>
          <p:cNvPr id="4" name="Image 0" descr="preencoded.png">    </p:cNvPr>
          <p:cNvPicPr>
            <a:picLocks noChangeAspect="1"/>
          </p:cNvPicPr>
          <p:nvPr/>
        </p:nvPicPr>
        <p:blipFill>
          <a:blip r:embed="rId1"/>
          <a:stretch>
            <a:fillRect/>
          </a:stretch>
        </p:blipFill>
        <p:spPr>
          <a:xfrm>
            <a:off x="601980" y="1849041"/>
            <a:ext cx="10181987" cy="5493187"/>
          </a:xfrm>
          <a:prstGeom prst="rect">
            <a:avLst/>
          </a:prstGeom>
        </p:spPr>
      </p:pic>
      <p:sp>
        <p:nvSpPr>
          <p:cNvPr id="5" name="Text 2"/>
          <p:cNvSpPr/>
          <p:nvPr/>
        </p:nvSpPr>
        <p:spPr>
          <a:xfrm>
            <a:off x="601980" y="7535704"/>
            <a:ext cx="13426440" cy="275273"/>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793790" y="2392918"/>
            <a:ext cx="72191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2-4. 주요 SQL 및 PL/SQL 구현</a:t>
            </a:r>
            <a:endParaRPr lang="en-US" sz="4450" dirty="0"/>
          </a:p>
        </p:txBody>
      </p:sp>
      <p:sp>
        <p:nvSpPr>
          <p:cNvPr id="3" name="Text 1"/>
          <p:cNvSpPr/>
          <p:nvPr/>
        </p:nvSpPr>
        <p:spPr>
          <a:xfrm>
            <a:off x="793790" y="3441859"/>
            <a:ext cx="4293751" cy="425291"/>
          </a:xfrm>
          <a:prstGeom prst="rect">
            <a:avLst/>
          </a:prstGeom>
          <a:noFill/>
          <a:ln/>
        </p:spPr>
        <p:txBody>
          <a:bodyPr wrap="none" lIns="0" tIns="0" rIns="0" bIns="0" rtlCol="0" anchor="t"/>
          <a:lstStyle/>
          <a:p>
            <a:pPr indent="0" marL="0">
              <a:lnSpc>
                <a:spcPts val="3300"/>
              </a:lnSpc>
              <a:buNone/>
            </a:pPr>
            <a:r>
              <a:rPr lang="en-US" sz="2650" b="1" spc="-80" kern="0" dirty="0">
                <a:solidFill>
                  <a:srgbClr val="FFFFFF"/>
                </a:solidFill>
                <a:latin typeface="Inter Bold" pitchFamily="34" charset="0"/>
                <a:ea typeface="Inter Bold" pitchFamily="34" charset="-122"/>
                <a:cs typeface="Inter Bold" pitchFamily="34" charset="-120"/>
              </a:rPr>
              <a:t>5. 개설과정 생성, 수정시 트리거</a:t>
            </a:r>
            <a:endParaRPr lang="en-US" sz="2650" dirty="0"/>
          </a:p>
        </p:txBody>
      </p:sp>
      <p:pic>
        <p:nvPicPr>
          <p:cNvPr id="4" name="Image 0" descr="preencoded.png">    </p:cNvPr>
          <p:cNvPicPr>
            <a:picLocks noChangeAspect="1"/>
          </p:cNvPicPr>
          <p:nvPr/>
        </p:nvPicPr>
        <p:blipFill>
          <a:blip r:embed="rId1"/>
          <a:stretch>
            <a:fillRect/>
          </a:stretch>
        </p:blipFill>
        <p:spPr>
          <a:xfrm>
            <a:off x="793790" y="4207312"/>
            <a:ext cx="13042821" cy="206454"/>
          </a:xfrm>
          <a:prstGeom prst="rect">
            <a:avLst/>
          </a:prstGeom>
        </p:spPr>
      </p:pic>
      <p:pic>
        <p:nvPicPr>
          <p:cNvPr id="5" name="Image 1" descr="preencoded.png">    </p:cNvPr>
          <p:cNvPicPr>
            <a:picLocks noChangeAspect="1"/>
          </p:cNvPicPr>
          <p:nvPr/>
        </p:nvPicPr>
        <p:blipFill>
          <a:blip r:embed="rId2"/>
          <a:stretch>
            <a:fillRect/>
          </a:stretch>
        </p:blipFill>
        <p:spPr>
          <a:xfrm>
            <a:off x="793790" y="4924068"/>
            <a:ext cx="3525441" cy="657463"/>
          </a:xfrm>
          <a:prstGeom prst="rect">
            <a:avLst/>
          </a:prstGeom>
        </p:spPr>
      </p:pic>
      <p:sp>
        <p:nvSpPr>
          <p:cNvPr id="6" name="Text 2"/>
          <p:cNvSpPr/>
          <p:nvPr/>
        </p:nvSpPr>
        <p:spPr>
          <a:xfrm>
            <a:off x="4880253" y="4872990"/>
            <a:ext cx="8963858" cy="362903"/>
          </a:xfrm>
          <a:prstGeom prst="rect">
            <a:avLst/>
          </a:prstGeom>
          <a:noFill/>
          <a:ln/>
        </p:spPr>
        <p:txBody>
          <a:bodyPr wrap="non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정상실행</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79145"/>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1-2. 팀 구성 및 역할 분담</a:t>
            </a:r>
            <a:endParaRPr lang="en-US" sz="4450" dirty="0"/>
          </a:p>
        </p:txBody>
      </p:sp>
      <p:sp>
        <p:nvSpPr>
          <p:cNvPr id="3" name="Shape 1"/>
          <p:cNvSpPr/>
          <p:nvPr/>
        </p:nvSpPr>
        <p:spPr>
          <a:xfrm>
            <a:off x="793790" y="1941552"/>
            <a:ext cx="6408063" cy="1685092"/>
          </a:xfrm>
          <a:prstGeom prst="roundRect">
            <a:avLst>
              <a:gd name="adj" fmla="val 5654"/>
            </a:avLst>
          </a:prstGeom>
          <a:solidFill>
            <a:srgbClr val="5E98F1"/>
          </a:solidFill>
          <a:ln w="7620">
            <a:solidFill>
              <a:srgbClr val="447ED7"/>
            </a:solidFill>
            <a:prstDash val="solid"/>
          </a:ln>
        </p:spPr>
      </p:sp>
      <p:sp>
        <p:nvSpPr>
          <p:cNvPr id="4" name="Text 2"/>
          <p:cNvSpPr/>
          <p:nvPr/>
        </p:nvSpPr>
        <p:spPr>
          <a:xfrm>
            <a:off x="1028224" y="2175986"/>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김두현</a:t>
            </a:r>
            <a:endParaRPr lang="en-US" sz="2200" dirty="0"/>
          </a:p>
        </p:txBody>
      </p:sp>
      <p:sp>
        <p:nvSpPr>
          <p:cNvPr id="5" name="Text 3"/>
          <p:cNvSpPr/>
          <p:nvPr/>
        </p:nvSpPr>
        <p:spPr>
          <a:xfrm>
            <a:off x="1028224" y="2666405"/>
            <a:ext cx="5939195" cy="725805"/>
          </a:xfrm>
          <a:prstGeom prst="rect">
            <a:avLst/>
          </a:prstGeom>
          <a:noFill/>
          <a:ln/>
        </p:spPr>
        <p:txBody>
          <a:bodyPr wrap="square" lIns="0" tIns="0" rIns="0" bIns="0" rtlCol="0" anchor="t"/>
          <a:lstStyle/>
          <a:p>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수료생 사후관리, 교육생 관리, 성적조회, 출결 관리 및 출결 조회, 발표 준비 및 발표 진행, ERD 설계 및 작성</a:t>
            </a:r>
            <a:endParaRPr lang="en-US" sz="1750" dirty="0"/>
          </a:p>
        </p:txBody>
      </p:sp>
      <p:sp>
        <p:nvSpPr>
          <p:cNvPr id="6" name="Shape 4"/>
          <p:cNvSpPr/>
          <p:nvPr/>
        </p:nvSpPr>
        <p:spPr>
          <a:xfrm>
            <a:off x="7428667" y="1941552"/>
            <a:ext cx="6408063" cy="1685092"/>
          </a:xfrm>
          <a:prstGeom prst="roundRect">
            <a:avLst>
              <a:gd name="adj" fmla="val 5654"/>
            </a:avLst>
          </a:prstGeom>
          <a:solidFill>
            <a:srgbClr val="5E98F1"/>
          </a:solidFill>
          <a:ln w="7620">
            <a:solidFill>
              <a:srgbClr val="447ED7"/>
            </a:solidFill>
            <a:prstDash val="solid"/>
          </a:ln>
        </p:spPr>
      </p:sp>
      <p:sp>
        <p:nvSpPr>
          <p:cNvPr id="7" name="Text 5"/>
          <p:cNvSpPr/>
          <p:nvPr/>
        </p:nvSpPr>
        <p:spPr>
          <a:xfrm>
            <a:off x="7663101" y="2175986"/>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김예진</a:t>
            </a:r>
            <a:endParaRPr lang="en-US" sz="2200" dirty="0"/>
          </a:p>
        </p:txBody>
      </p:sp>
      <p:sp>
        <p:nvSpPr>
          <p:cNvPr id="8" name="Text 6"/>
          <p:cNvSpPr/>
          <p:nvPr/>
        </p:nvSpPr>
        <p:spPr>
          <a:xfrm>
            <a:off x="7663101" y="2666405"/>
            <a:ext cx="5939195" cy="725805"/>
          </a:xfrm>
          <a:prstGeom prst="rect">
            <a:avLst/>
          </a:prstGeom>
          <a:noFill/>
          <a:ln/>
        </p:spPr>
        <p:txBody>
          <a:bodyPr wrap="square" lIns="0" tIns="0" rIns="0" bIns="0" rtlCol="0" anchor="t"/>
          <a:lstStyle/>
          <a:p>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교사 정보 등록 및 관리, 개설 과정 관리, 개설 과목 관리, 관리자 강사 평가, 다이어그램 작성</a:t>
            </a:r>
            <a:endParaRPr lang="en-US" sz="1750" dirty="0"/>
          </a:p>
        </p:txBody>
      </p:sp>
      <p:sp>
        <p:nvSpPr>
          <p:cNvPr id="9" name="Shape 7"/>
          <p:cNvSpPr/>
          <p:nvPr/>
        </p:nvSpPr>
        <p:spPr>
          <a:xfrm>
            <a:off x="793790" y="3853458"/>
            <a:ext cx="6408063" cy="1685092"/>
          </a:xfrm>
          <a:prstGeom prst="roundRect">
            <a:avLst>
              <a:gd name="adj" fmla="val 5654"/>
            </a:avLst>
          </a:prstGeom>
          <a:solidFill>
            <a:srgbClr val="5E98F1"/>
          </a:solidFill>
          <a:ln w="7620">
            <a:solidFill>
              <a:srgbClr val="447ED7"/>
            </a:solidFill>
            <a:prstDash val="solid"/>
          </a:ln>
        </p:spPr>
      </p:sp>
      <p:sp>
        <p:nvSpPr>
          <p:cNvPr id="10" name="Text 8"/>
          <p:cNvSpPr/>
          <p:nvPr/>
        </p:nvSpPr>
        <p:spPr>
          <a:xfrm>
            <a:off x="1028224" y="4087892"/>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김형년</a:t>
            </a:r>
            <a:endParaRPr lang="en-US" sz="2200" dirty="0"/>
          </a:p>
        </p:txBody>
      </p:sp>
      <p:sp>
        <p:nvSpPr>
          <p:cNvPr id="11" name="Text 9"/>
          <p:cNvSpPr/>
          <p:nvPr/>
        </p:nvSpPr>
        <p:spPr>
          <a:xfrm>
            <a:off x="1028224" y="4578310"/>
            <a:ext cx="5939195" cy="725805"/>
          </a:xfrm>
          <a:prstGeom prst="rect">
            <a:avLst/>
          </a:prstGeom>
          <a:noFill/>
          <a:ln/>
        </p:spPr>
        <p:txBody>
          <a:bodyPr wrap="square" lIns="0" tIns="0" rIns="0" bIns="0" rtlCol="0" anchor="t"/>
          <a:lstStyle/>
          <a:p>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강의실 예약, 교사 계정 관리, 강의 스케줄 조회, 배점 입출력, PPT 제작 및 정리, DB 설계 및 테이블 정의 문서화</a:t>
            </a:r>
            <a:endParaRPr lang="en-US" sz="1750" dirty="0"/>
          </a:p>
        </p:txBody>
      </p:sp>
      <p:sp>
        <p:nvSpPr>
          <p:cNvPr id="12" name="Shape 10"/>
          <p:cNvSpPr/>
          <p:nvPr/>
        </p:nvSpPr>
        <p:spPr>
          <a:xfrm>
            <a:off x="7428667" y="3853458"/>
            <a:ext cx="6408063" cy="1685092"/>
          </a:xfrm>
          <a:prstGeom prst="roundRect">
            <a:avLst>
              <a:gd name="adj" fmla="val 5654"/>
            </a:avLst>
          </a:prstGeom>
          <a:solidFill>
            <a:srgbClr val="5E98F1"/>
          </a:solidFill>
          <a:ln w="7620">
            <a:solidFill>
              <a:srgbClr val="447ED7"/>
            </a:solidFill>
            <a:prstDash val="solid"/>
          </a:ln>
        </p:spPr>
      </p:sp>
      <p:sp>
        <p:nvSpPr>
          <p:cNvPr id="13" name="Text 11"/>
          <p:cNvSpPr/>
          <p:nvPr/>
        </p:nvSpPr>
        <p:spPr>
          <a:xfrm>
            <a:off x="7663101" y="4087892"/>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조인제</a:t>
            </a:r>
            <a:endParaRPr lang="en-US" sz="2200" dirty="0"/>
          </a:p>
        </p:txBody>
      </p:sp>
      <p:sp>
        <p:nvSpPr>
          <p:cNvPr id="14" name="Text 12"/>
          <p:cNvSpPr/>
          <p:nvPr/>
        </p:nvSpPr>
        <p:spPr>
          <a:xfrm>
            <a:off x="7663101" y="4578310"/>
            <a:ext cx="5939195" cy="725805"/>
          </a:xfrm>
          <a:prstGeom prst="rect">
            <a:avLst/>
          </a:prstGeom>
          <a:noFill/>
          <a:ln/>
        </p:spPr>
        <p:txBody>
          <a:bodyPr wrap="square" lIns="0" tIns="0" rIns="0" bIns="0" rtlCol="0" anchor="t"/>
          <a:lstStyle/>
          <a:p>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과목별 성적 조회, 교사 계정 관리, 출결 관리 및 출결 조회, 발표 준비 및 발표 진행, 순서도 완성</a:t>
            </a:r>
            <a:endParaRPr lang="en-US" sz="1750" dirty="0"/>
          </a:p>
        </p:txBody>
      </p:sp>
      <p:sp>
        <p:nvSpPr>
          <p:cNvPr id="15" name="Shape 13"/>
          <p:cNvSpPr/>
          <p:nvPr/>
        </p:nvSpPr>
        <p:spPr>
          <a:xfrm>
            <a:off x="793790" y="5765363"/>
            <a:ext cx="13042821" cy="1685092"/>
          </a:xfrm>
          <a:prstGeom prst="roundRect">
            <a:avLst>
              <a:gd name="adj" fmla="val 5654"/>
            </a:avLst>
          </a:prstGeom>
          <a:solidFill>
            <a:srgbClr val="5E98F1"/>
          </a:solidFill>
          <a:ln w="7620">
            <a:solidFill>
              <a:srgbClr val="447ED7"/>
            </a:solidFill>
            <a:prstDash val="solid"/>
          </a:ln>
        </p:spPr>
      </p:sp>
      <p:sp>
        <p:nvSpPr>
          <p:cNvPr id="16" name="Text 14"/>
          <p:cNvSpPr/>
          <p:nvPr/>
        </p:nvSpPr>
        <p:spPr>
          <a:xfrm>
            <a:off x="1028224" y="5999798"/>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정다음(팀장)</a:t>
            </a:r>
            <a:endParaRPr lang="en-US" sz="2200" dirty="0"/>
          </a:p>
        </p:txBody>
      </p:sp>
      <p:sp>
        <p:nvSpPr>
          <p:cNvPr id="17" name="Text 15"/>
          <p:cNvSpPr/>
          <p:nvPr/>
        </p:nvSpPr>
        <p:spPr>
          <a:xfrm>
            <a:off x="1028224" y="6490216"/>
            <a:ext cx="12573953" cy="725805"/>
          </a:xfrm>
          <a:prstGeom prst="rect">
            <a:avLst/>
          </a:prstGeom>
          <a:noFill/>
          <a:ln/>
        </p:spPr>
        <p:txBody>
          <a:bodyPr wrap="square" lIns="0" tIns="0" rIns="0" bIns="0" rtlCol="0" anchor="t"/>
          <a:lstStyle/>
          <a:p>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관리자 - 기초 정보 관리 (교사, 강의실 등), 시험관리, 교사 계정관리, 개설 과정&amp;개설 과목 등록 및 관리, 자료 관리 및 자료 조회 , 테스트 및 시나리오 작성, 최종 검토, 전체적인 프로젝트 진행 관리 및 조율</a:t>
            </a:r>
            <a:endParaRPr lang="en-US" sz="17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582692" y="457795"/>
            <a:ext cx="5298400" cy="520303"/>
          </a:xfrm>
          <a:prstGeom prst="rect">
            <a:avLst/>
          </a:prstGeom>
          <a:noFill/>
          <a:ln/>
        </p:spPr>
        <p:txBody>
          <a:bodyPr wrap="none" lIns="0" tIns="0" rIns="0" bIns="0" rtlCol="0" anchor="t"/>
          <a:lstStyle/>
          <a:p>
            <a:pPr indent="0" marL="0">
              <a:lnSpc>
                <a:spcPts val="4050"/>
              </a:lnSpc>
              <a:buNone/>
            </a:pPr>
            <a:r>
              <a:rPr lang="en-US" sz="3250" b="1" spc="-98" kern="0" dirty="0">
                <a:solidFill>
                  <a:srgbClr val="FFFFFF"/>
                </a:solidFill>
                <a:latin typeface="Inter Bold" pitchFamily="34" charset="0"/>
                <a:ea typeface="Inter Bold" pitchFamily="34" charset="-122"/>
                <a:cs typeface="Inter Bold" pitchFamily="34" charset="-120"/>
              </a:rPr>
              <a:t>2-4. 주요 SQL 및 PL/SQL 구현</a:t>
            </a:r>
            <a:endParaRPr lang="en-US" sz="3250" dirty="0"/>
          </a:p>
        </p:txBody>
      </p:sp>
      <p:sp>
        <p:nvSpPr>
          <p:cNvPr id="3" name="Text 1"/>
          <p:cNvSpPr/>
          <p:nvPr/>
        </p:nvSpPr>
        <p:spPr>
          <a:xfrm>
            <a:off x="582692" y="1227773"/>
            <a:ext cx="3151584" cy="312182"/>
          </a:xfrm>
          <a:prstGeom prst="rect">
            <a:avLst/>
          </a:prstGeom>
          <a:noFill/>
          <a:ln/>
        </p:spPr>
        <p:txBody>
          <a:bodyPr wrap="none" lIns="0" tIns="0" rIns="0" bIns="0" rtlCol="0" anchor="t"/>
          <a:lstStyle/>
          <a:p>
            <a:pPr indent="0" marL="0">
              <a:lnSpc>
                <a:spcPts val="2450"/>
              </a:lnSpc>
              <a:buNone/>
            </a:pPr>
            <a:r>
              <a:rPr lang="en-US" sz="1950" b="1" spc="-59" kern="0" dirty="0">
                <a:solidFill>
                  <a:srgbClr val="FFFFFF"/>
                </a:solidFill>
                <a:latin typeface="Inter Bold" pitchFamily="34" charset="0"/>
                <a:ea typeface="Inter Bold" pitchFamily="34" charset="-122"/>
                <a:cs typeface="Inter Bold" pitchFamily="34" charset="-120"/>
              </a:rPr>
              <a:t>5. 개설과정 생성, 수정시 트리거</a:t>
            </a:r>
            <a:endParaRPr lang="en-US" sz="1950" dirty="0"/>
          </a:p>
        </p:txBody>
      </p:sp>
      <p:pic>
        <p:nvPicPr>
          <p:cNvPr id="4" name="Image 0" descr="preencoded.png">    </p:cNvPr>
          <p:cNvPicPr>
            <a:picLocks noChangeAspect="1"/>
          </p:cNvPicPr>
          <p:nvPr/>
        </p:nvPicPr>
        <p:blipFill>
          <a:blip r:embed="rId1"/>
          <a:stretch>
            <a:fillRect/>
          </a:stretch>
        </p:blipFill>
        <p:spPr>
          <a:xfrm>
            <a:off x="582692" y="1789628"/>
            <a:ext cx="9884093" cy="584359"/>
          </a:xfrm>
          <a:prstGeom prst="rect">
            <a:avLst/>
          </a:prstGeom>
        </p:spPr>
      </p:pic>
      <p:pic>
        <p:nvPicPr>
          <p:cNvPr id="5" name="Image 1" descr="preencoded.png">    </p:cNvPr>
          <p:cNvPicPr>
            <a:picLocks noChangeAspect="1"/>
          </p:cNvPicPr>
          <p:nvPr/>
        </p:nvPicPr>
        <p:blipFill>
          <a:blip r:embed="rId2"/>
          <a:stretch>
            <a:fillRect/>
          </a:stretch>
        </p:blipFill>
        <p:spPr>
          <a:xfrm>
            <a:off x="582692" y="2748558"/>
            <a:ext cx="7773591" cy="1082159"/>
          </a:xfrm>
          <a:prstGeom prst="rect">
            <a:avLst/>
          </a:prstGeom>
        </p:spPr>
      </p:pic>
      <p:sp>
        <p:nvSpPr>
          <p:cNvPr id="6" name="Text 2"/>
          <p:cNvSpPr/>
          <p:nvPr/>
        </p:nvSpPr>
        <p:spPr>
          <a:xfrm>
            <a:off x="11826002" y="2711053"/>
            <a:ext cx="2229207" cy="266224"/>
          </a:xfrm>
          <a:prstGeom prst="rect">
            <a:avLst/>
          </a:prstGeom>
          <a:noFill/>
          <a:ln/>
        </p:spPr>
        <p:txBody>
          <a:bodyPr wrap="none" lIns="0" tIns="0" rIns="0" bIns="0" rtlCol="0" anchor="t"/>
          <a:lstStyle/>
          <a:p>
            <a:pPr indent="0" marL="0">
              <a:lnSpc>
                <a:spcPts val="2050"/>
              </a:lnSpc>
              <a:buNone/>
            </a:pPr>
            <a:r>
              <a:rPr lang="en-US" sz="1300" spc="-26" kern="0" dirty="0">
                <a:solidFill>
                  <a:srgbClr val="E5E0DF"/>
                </a:solidFill>
                <a:latin typeface="Inter" pitchFamily="34" charset="0"/>
                <a:ea typeface="Inter" pitchFamily="34" charset="-122"/>
                <a:cs typeface="Inter" pitchFamily="34" charset="-120"/>
              </a:rPr>
              <a:t>과정 존재 X</a:t>
            </a:r>
            <a:endParaRPr lang="en-US" sz="1300" dirty="0"/>
          </a:p>
        </p:txBody>
      </p:sp>
      <p:pic>
        <p:nvPicPr>
          <p:cNvPr id="7" name="Image 2" descr="preencoded.png">    </p:cNvPr>
          <p:cNvPicPr>
            <a:picLocks noChangeAspect="1"/>
          </p:cNvPicPr>
          <p:nvPr/>
        </p:nvPicPr>
        <p:blipFill>
          <a:blip r:embed="rId3"/>
          <a:stretch>
            <a:fillRect/>
          </a:stretch>
        </p:blipFill>
        <p:spPr>
          <a:xfrm>
            <a:off x="582692" y="4392573"/>
            <a:ext cx="7763232" cy="1071801"/>
          </a:xfrm>
          <a:prstGeom prst="rect">
            <a:avLst/>
          </a:prstGeom>
        </p:spPr>
      </p:pic>
      <p:sp>
        <p:nvSpPr>
          <p:cNvPr id="8" name="Text 3"/>
          <p:cNvSpPr/>
          <p:nvPr/>
        </p:nvSpPr>
        <p:spPr>
          <a:xfrm>
            <a:off x="11826002" y="4355068"/>
            <a:ext cx="2229207" cy="266224"/>
          </a:xfrm>
          <a:prstGeom prst="rect">
            <a:avLst/>
          </a:prstGeom>
          <a:noFill/>
          <a:ln/>
        </p:spPr>
        <p:txBody>
          <a:bodyPr wrap="none" lIns="0" tIns="0" rIns="0" bIns="0" rtlCol="0" anchor="t"/>
          <a:lstStyle/>
          <a:p>
            <a:pPr indent="0" marL="0">
              <a:lnSpc>
                <a:spcPts val="2050"/>
              </a:lnSpc>
              <a:buNone/>
            </a:pPr>
            <a:r>
              <a:rPr lang="en-US" sz="1300" spc="-26" kern="0" dirty="0">
                <a:solidFill>
                  <a:srgbClr val="E5E0DF"/>
                </a:solidFill>
                <a:latin typeface="Inter" pitchFamily="34" charset="0"/>
                <a:ea typeface="Inter" pitchFamily="34" charset="-122"/>
                <a:cs typeface="Inter" pitchFamily="34" charset="-120"/>
              </a:rPr>
              <a:t>강의실 존재 X</a:t>
            </a:r>
            <a:endParaRPr lang="en-US" sz="1300" dirty="0"/>
          </a:p>
        </p:txBody>
      </p:sp>
      <p:pic>
        <p:nvPicPr>
          <p:cNvPr id="9" name="Image 3" descr="preencoded.png">    </p:cNvPr>
          <p:cNvPicPr>
            <a:picLocks noChangeAspect="1"/>
          </p:cNvPicPr>
          <p:nvPr/>
        </p:nvPicPr>
        <p:blipFill>
          <a:blip r:embed="rId4"/>
          <a:stretch>
            <a:fillRect/>
          </a:stretch>
        </p:blipFill>
        <p:spPr>
          <a:xfrm>
            <a:off x="582692" y="6026229"/>
            <a:ext cx="7742396" cy="1113473"/>
          </a:xfrm>
          <a:prstGeom prst="rect">
            <a:avLst/>
          </a:prstGeom>
        </p:spPr>
      </p:pic>
      <p:sp>
        <p:nvSpPr>
          <p:cNvPr id="10" name="Text 4"/>
          <p:cNvSpPr/>
          <p:nvPr/>
        </p:nvSpPr>
        <p:spPr>
          <a:xfrm>
            <a:off x="11826002" y="5988725"/>
            <a:ext cx="2229207" cy="266224"/>
          </a:xfrm>
          <a:prstGeom prst="rect">
            <a:avLst/>
          </a:prstGeom>
          <a:noFill/>
          <a:ln/>
        </p:spPr>
        <p:txBody>
          <a:bodyPr wrap="none" lIns="0" tIns="0" rIns="0" bIns="0" rtlCol="0" anchor="t"/>
          <a:lstStyle/>
          <a:p>
            <a:pPr indent="0" marL="0">
              <a:lnSpc>
                <a:spcPts val="2050"/>
              </a:lnSpc>
              <a:buNone/>
            </a:pPr>
            <a:r>
              <a:rPr lang="en-US" sz="1300" spc="-26" kern="0" dirty="0">
                <a:solidFill>
                  <a:srgbClr val="E5E0DF"/>
                </a:solidFill>
                <a:latin typeface="Inter" pitchFamily="34" charset="0"/>
                <a:ea typeface="Inter" pitchFamily="34" charset="-122"/>
                <a:cs typeface="Inter" pitchFamily="34" charset="-120"/>
              </a:rPr>
              <a:t>교사번호 존재 X</a:t>
            </a:r>
            <a:endParaRPr lang="en-US" sz="1300" dirty="0"/>
          </a:p>
        </p:txBody>
      </p:sp>
      <p:sp>
        <p:nvSpPr>
          <p:cNvPr id="11" name="Text 5"/>
          <p:cNvSpPr/>
          <p:nvPr/>
        </p:nvSpPr>
        <p:spPr>
          <a:xfrm>
            <a:off x="582692" y="7514273"/>
            <a:ext cx="13465016" cy="266224"/>
          </a:xfrm>
          <a:prstGeom prst="rect">
            <a:avLst/>
          </a:prstGeom>
          <a:noFill/>
          <a:ln/>
        </p:spPr>
        <p:txBody>
          <a:bodyPr wrap="none" lIns="0" tIns="0" rIns="0" bIns="0" rtlCol="0" anchor="t"/>
          <a:lstStyle/>
          <a:p>
            <a:pPr indent="0" marL="0">
              <a:lnSpc>
                <a:spcPts val="2050"/>
              </a:lnSpc>
              <a:buNone/>
            </a:pPr>
            <a:endParaRPr lang="en-US" sz="13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Text 0"/>
          <p:cNvSpPr/>
          <p:nvPr/>
        </p:nvSpPr>
        <p:spPr>
          <a:xfrm>
            <a:off x="3461504" y="3760351"/>
            <a:ext cx="7707273" cy="708779"/>
          </a:xfrm>
          <a:prstGeom prst="rect">
            <a:avLst/>
          </a:prstGeom>
          <a:noFill/>
          <a:ln/>
        </p:spPr>
        <p:txBody>
          <a:bodyPr wrap="none" lIns="0" tIns="0" rIns="0" bIns="0" rtlCol="0" anchor="t"/>
          <a:lstStyle/>
          <a:p>
            <a:pPr algn="ct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2-5. </a:t>
            </a:r>
            <a:pPr algn="ct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성능 최적화 및 데이터 안정성</a:t>
            </a:r>
            <a:endParaRPr lang="en-US" sz="44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446842" y="375285"/>
            <a:ext cx="4337566" cy="398978"/>
          </a:xfrm>
          <a:prstGeom prst="rect">
            <a:avLst/>
          </a:prstGeom>
          <a:noFill/>
          <a:ln/>
        </p:spPr>
        <p:txBody>
          <a:bodyPr wrap="none" lIns="0" tIns="0" rIns="0" bIns="0" rtlCol="0" anchor="t"/>
          <a:lstStyle/>
          <a:p>
            <a:pPr algn="l" indent="0" marL="0">
              <a:lnSpc>
                <a:spcPts val="3100"/>
              </a:lnSpc>
              <a:buNone/>
            </a:pPr>
            <a:r>
              <a:rPr lang="en-US" sz="2500" b="1" spc="-75" kern="0" dirty="0">
                <a:solidFill>
                  <a:srgbClr val="FFFFFF"/>
                </a:solidFill>
                <a:latin typeface="Inter Bold" pitchFamily="34" charset="0"/>
                <a:ea typeface="Inter Bold" pitchFamily="34" charset="-122"/>
                <a:cs typeface="Inter Bold" pitchFamily="34" charset="-120"/>
              </a:rPr>
              <a:t>2-5. </a:t>
            </a:r>
            <a:pPr algn="l" indent="0" marL="0">
              <a:lnSpc>
                <a:spcPts val="3100"/>
              </a:lnSpc>
              <a:buNone/>
            </a:pPr>
            <a:r>
              <a:rPr lang="en-US" sz="2500" b="1" spc="-75" kern="0" dirty="0">
                <a:solidFill>
                  <a:srgbClr val="FFFFFF"/>
                </a:solidFill>
                <a:latin typeface="Inter Bold" pitchFamily="34" charset="0"/>
                <a:ea typeface="Inter Bold" pitchFamily="34" charset="-122"/>
                <a:cs typeface="Inter Bold" pitchFamily="34" charset="-120"/>
              </a:rPr>
              <a:t>성능 최적화 및 데이터 안정성</a:t>
            </a:r>
            <a:endParaRPr lang="en-US" sz="2500" dirty="0"/>
          </a:p>
        </p:txBody>
      </p:sp>
      <p:sp>
        <p:nvSpPr>
          <p:cNvPr id="3" name="Text 1"/>
          <p:cNvSpPr/>
          <p:nvPr/>
        </p:nvSpPr>
        <p:spPr>
          <a:xfrm>
            <a:off x="446842" y="965716"/>
            <a:ext cx="1915239" cy="239435"/>
          </a:xfrm>
          <a:prstGeom prst="rect">
            <a:avLst/>
          </a:prstGeom>
          <a:noFill/>
          <a:ln/>
        </p:spPr>
        <p:txBody>
          <a:bodyPr wrap="none" lIns="0" tIns="0" rIns="0" bIns="0" rtlCol="0" anchor="t"/>
          <a:lstStyle/>
          <a:p>
            <a:pPr indent="0" marL="0">
              <a:lnSpc>
                <a:spcPts val="1850"/>
              </a:lnSpc>
              <a:buNone/>
            </a:pPr>
            <a:r>
              <a:rPr lang="en-US" sz="1500" b="1" spc="-45" kern="0" dirty="0">
                <a:solidFill>
                  <a:srgbClr val="FFFFFF"/>
                </a:solidFill>
                <a:latin typeface="Inter Bold" pitchFamily="34" charset="0"/>
                <a:ea typeface="Inter Bold" pitchFamily="34" charset="-122"/>
                <a:cs typeface="Inter Bold" pitchFamily="34" charset="-120"/>
              </a:rPr>
              <a:t>1.  데이터 무결성 보장</a:t>
            </a:r>
            <a:endParaRPr lang="en-US" sz="1500" dirty="0"/>
          </a:p>
        </p:txBody>
      </p:sp>
      <p:sp>
        <p:nvSpPr>
          <p:cNvPr id="4" name="Text 2"/>
          <p:cNvSpPr/>
          <p:nvPr/>
        </p:nvSpPr>
        <p:spPr>
          <a:xfrm>
            <a:off x="446842" y="1511498"/>
            <a:ext cx="6712625" cy="204192"/>
          </a:xfrm>
          <a:prstGeom prst="rect">
            <a:avLst/>
          </a:prstGeom>
          <a:noFill/>
          <a:ln/>
        </p:spPr>
        <p:txBody>
          <a:bodyPr wrap="none" lIns="0" tIns="0" rIns="0" bIns="0" rtlCol="0" anchor="t"/>
          <a:lstStyle/>
          <a:p>
            <a:pPr indent="0" marL="0">
              <a:lnSpc>
                <a:spcPts val="1600"/>
              </a:lnSpc>
              <a:buNone/>
            </a:pPr>
            <a:r>
              <a:rPr lang="en-US" sz="1000" spc="-20" kern="0" dirty="0">
                <a:solidFill>
                  <a:srgbClr val="000000"/>
                </a:solidFill>
                <a:highlight>
                  <a:srgbClr val="FCEC99"/>
                </a:highlight>
                <a:latin typeface="Inter" pitchFamily="34" charset="0"/>
                <a:ea typeface="Inter" pitchFamily="34" charset="-122"/>
                <a:cs typeface="Inter" pitchFamily="34" charset="-120"/>
              </a:rPr>
              <a:t>데이터의 일관성을 유지</a:t>
            </a:r>
            <a:pP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하고, </a:t>
            </a:r>
            <a:endParaRPr lang="en-US" sz="1000" dirty="0"/>
          </a:p>
        </p:txBody>
      </p:sp>
      <p:sp>
        <p:nvSpPr>
          <p:cNvPr id="5" name="Text 3"/>
          <p:cNvSpPr/>
          <p:nvPr/>
        </p:nvSpPr>
        <p:spPr>
          <a:xfrm>
            <a:off x="446842" y="1830586"/>
            <a:ext cx="6712625" cy="204192"/>
          </a:xfrm>
          <a:prstGeom prst="rect">
            <a:avLst/>
          </a:prstGeom>
          <a:noFill/>
          <a:ln/>
        </p:spPr>
        <p:txBody>
          <a:bodyPr wrap="none" lIns="0" tIns="0" rIns="0" bIns="0" rtlCol="0" anchor="t"/>
          <a:lstStyle/>
          <a:p>
            <a:pPr indent="0" marL="0">
              <a:lnSpc>
                <a:spcPts val="1600"/>
              </a:lnSpc>
              <a:buNone/>
            </a:pPr>
            <a:r>
              <a:rPr lang="en-US" sz="1000" spc="-20" kern="0" dirty="0">
                <a:solidFill>
                  <a:srgbClr val="000000"/>
                </a:solidFill>
                <a:highlight>
                  <a:srgbClr val="FCEC99"/>
                </a:highlight>
                <a:latin typeface="Inter" pitchFamily="34" charset="0"/>
                <a:ea typeface="Inter" pitchFamily="34" charset="-122"/>
                <a:cs typeface="Inter" pitchFamily="34" charset="-120"/>
              </a:rPr>
              <a:t>잘못된 데이터 입력을 사전에 차단</a:t>
            </a:r>
            <a:pP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하기 위해 </a:t>
            </a:r>
            <a:endParaRPr lang="en-US" sz="1000" dirty="0"/>
          </a:p>
        </p:txBody>
      </p:sp>
      <p:sp>
        <p:nvSpPr>
          <p:cNvPr id="6" name="Text 4"/>
          <p:cNvSpPr/>
          <p:nvPr/>
        </p:nvSpPr>
        <p:spPr>
          <a:xfrm>
            <a:off x="446842" y="2149673"/>
            <a:ext cx="6712625" cy="204192"/>
          </a:xfrm>
          <a:prstGeom prst="rect">
            <a:avLst/>
          </a:prstGeom>
          <a:noFill/>
          <a:ln/>
        </p:spPr>
        <p:txBody>
          <a:bodyPr wrap="none" lIns="0" tIns="0" rIns="0" bIns="0" rtlCol="0" anchor="t"/>
          <a:lstStyle/>
          <a:p>
            <a:pP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테이블 설계 단계에서 여러 </a:t>
            </a:r>
            <a:pPr indent="0" marL="0">
              <a:lnSpc>
                <a:spcPts val="1600"/>
              </a:lnSpc>
              <a:buNone/>
            </a:pPr>
            <a:r>
              <a:rPr lang="en-US" sz="1000" spc="-20" kern="0" dirty="0">
                <a:solidFill>
                  <a:srgbClr val="000000"/>
                </a:solidFill>
                <a:highlight>
                  <a:srgbClr val="FCEC99"/>
                </a:highlight>
                <a:latin typeface="Inter" pitchFamily="34" charset="0"/>
                <a:ea typeface="Inter" pitchFamily="34" charset="-122"/>
                <a:cs typeface="Inter" pitchFamily="34" charset="-120"/>
              </a:rPr>
              <a:t>무결성 제약 조건</a:t>
            </a:r>
            <a:pP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을 적용</a:t>
            </a:r>
            <a:endParaRPr lang="en-US" sz="1000" dirty="0"/>
          </a:p>
        </p:txBody>
      </p:sp>
      <p:sp>
        <p:nvSpPr>
          <p:cNvPr id="7" name="Text 5"/>
          <p:cNvSpPr/>
          <p:nvPr/>
        </p:nvSpPr>
        <p:spPr>
          <a:xfrm>
            <a:off x="446842" y="2468761"/>
            <a:ext cx="6712625" cy="204192"/>
          </a:xfrm>
          <a:prstGeom prst="rect">
            <a:avLst/>
          </a:prstGeom>
          <a:noFill/>
          <a:ln/>
        </p:spPr>
        <p:txBody>
          <a:bodyPr wrap="none" lIns="0" tIns="0" rIns="0" bIns="0" rtlCol="0" anchor="t"/>
          <a:lstStyle/>
          <a:p>
            <a:pPr marL="342900" indent="-342900">
              <a:lnSpc>
                <a:spcPts val="1600"/>
              </a:lnSpc>
              <a:buSzPct val="100000"/>
              <a:buFont typeface="+mj-lt"/>
              <a:buAutoNum type="arabicPeriod" startAt="1"/>
            </a:pPr>
            <a:r>
              <a:rPr lang="en-US" sz="1000" b="1" spc="-20" kern="0" dirty="0">
                <a:solidFill>
                  <a:srgbClr val="E5E0DF"/>
                </a:solidFill>
                <a:latin typeface="Inter" pitchFamily="34" charset="0"/>
                <a:ea typeface="Inter" pitchFamily="34" charset="-122"/>
                <a:cs typeface="Inter" pitchFamily="34" charset="-120"/>
              </a:rPr>
              <a:t>기본 키 (PRIMARY KEY)</a:t>
            </a:r>
            <a:endParaRPr lang="en-US" sz="1000" dirty="0"/>
          </a:p>
        </p:txBody>
      </p:sp>
      <p:sp>
        <p:nvSpPr>
          <p:cNvPr id="8" name="Text 6"/>
          <p:cNvSpPr/>
          <p:nvPr/>
        </p:nvSpPr>
        <p:spPr>
          <a:xfrm>
            <a:off x="446842" y="2717602"/>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spc="-20" kern="0" dirty="0">
                <a:solidFill>
                  <a:srgbClr val="E5E0DF"/>
                </a:solidFill>
                <a:latin typeface="Inter" pitchFamily="34" charset="0"/>
                <a:ea typeface="Inter" pitchFamily="34" charset="-122"/>
                <a:cs typeface="Inter" pitchFamily="34" charset="-120"/>
              </a:rPr>
              <a:t>각 테이블에 PRIMARY KEY를 설정해 </a:t>
            </a:r>
            <a:pPr lvl="1" indent="0" marL="0">
              <a:lnSpc>
                <a:spcPts val="1600"/>
              </a:lnSpc>
              <a:buNone/>
            </a:pPr>
            <a:r>
              <a:rPr lang="en-US" sz="1000" b="1" spc="-20" kern="0" dirty="0">
                <a:solidFill>
                  <a:srgbClr val="E5E0DF"/>
                </a:solidFill>
                <a:latin typeface="Inter" pitchFamily="34" charset="0"/>
                <a:ea typeface="Inter" pitchFamily="34" charset="-122"/>
                <a:cs typeface="Inter" pitchFamily="34" charset="-120"/>
              </a:rPr>
              <a:t>중복 데이터를 방지</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하고, </a:t>
            </a:r>
            <a:pPr lvl="1" indent="0" marL="0">
              <a:lnSpc>
                <a:spcPts val="1600"/>
              </a:lnSpc>
              <a:buNone/>
            </a:pPr>
            <a:r>
              <a:rPr lang="en-US" sz="1000" b="1" spc="-20" kern="0" dirty="0">
                <a:solidFill>
                  <a:srgbClr val="E5E0DF"/>
                </a:solidFill>
                <a:latin typeface="Inter" pitchFamily="34" charset="0"/>
                <a:ea typeface="Inter" pitchFamily="34" charset="-122"/>
                <a:cs typeface="Inter" pitchFamily="34" charset="-120"/>
              </a:rPr>
              <a:t>고유한 식별자</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를 보장</a:t>
            </a:r>
            <a:endParaRPr lang="en-US" sz="1000" dirty="0"/>
          </a:p>
        </p:txBody>
      </p:sp>
      <p:sp>
        <p:nvSpPr>
          <p:cNvPr id="9" name="Text 7"/>
          <p:cNvSpPr/>
          <p:nvPr/>
        </p:nvSpPr>
        <p:spPr>
          <a:xfrm>
            <a:off x="446842" y="2966442"/>
            <a:ext cx="6712625" cy="204192"/>
          </a:xfrm>
          <a:prstGeom prst="rect">
            <a:avLst/>
          </a:prstGeom>
          <a:noFill/>
          <a:ln/>
        </p:spPr>
        <p:txBody>
          <a:bodyPr wrap="none" lIns="0" tIns="0" rIns="0" bIns="0" rtlCol="0" anchor="t"/>
          <a:lstStyle/>
          <a:p>
            <a:pPr marL="342900" indent="-342900">
              <a:lnSpc>
                <a:spcPts val="1600"/>
              </a:lnSpc>
              <a:buSzPct val="100000"/>
              <a:buFont typeface="+mj-lt"/>
              <a:buAutoNum type="arabicPeriod" startAt="2"/>
            </a:pPr>
            <a:r>
              <a:rPr lang="en-US" sz="1000" b="1" spc="-20" kern="0" dirty="0">
                <a:solidFill>
                  <a:srgbClr val="E5E0DF"/>
                </a:solidFill>
                <a:latin typeface="Inter" pitchFamily="34" charset="0"/>
                <a:ea typeface="Inter" pitchFamily="34" charset="-122"/>
                <a:cs typeface="Inter" pitchFamily="34" charset="-120"/>
              </a:rPr>
              <a:t>외래 키 (FOREIGN KEY)</a:t>
            </a:r>
            <a:endParaRPr lang="en-US" sz="1000" dirty="0"/>
          </a:p>
        </p:txBody>
      </p:sp>
      <p:sp>
        <p:nvSpPr>
          <p:cNvPr id="10" name="Text 8"/>
          <p:cNvSpPr/>
          <p:nvPr/>
        </p:nvSpPr>
        <p:spPr>
          <a:xfrm>
            <a:off x="446842" y="3215283"/>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b="1" spc="-20" kern="0" dirty="0">
                <a:solidFill>
                  <a:srgbClr val="E5E0DF"/>
                </a:solidFill>
                <a:latin typeface="Inter" pitchFamily="34" charset="0"/>
                <a:ea typeface="Inter" pitchFamily="34" charset="-122"/>
                <a:cs typeface="Inter" pitchFamily="34" charset="-120"/>
              </a:rPr>
              <a:t>참조 무결성</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을 보장하기 위해 FOREIGN KEY를 적용</a:t>
            </a:r>
            <a:endParaRPr lang="en-US" sz="1000" dirty="0"/>
          </a:p>
        </p:txBody>
      </p:sp>
      <p:sp>
        <p:nvSpPr>
          <p:cNvPr id="11" name="Text 9"/>
          <p:cNvSpPr/>
          <p:nvPr/>
        </p:nvSpPr>
        <p:spPr>
          <a:xfrm>
            <a:off x="446842" y="3464123"/>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spc="-20" kern="0" dirty="0">
                <a:solidFill>
                  <a:srgbClr val="E5E0DF"/>
                </a:solidFill>
                <a:highlight>
                  <a:srgbClr val="0A004D"/>
                </a:highlight>
                <a:latin typeface="Consolas" pitchFamily="34" charset="0"/>
                <a:ea typeface="Consolas" pitchFamily="34" charset="-122"/>
                <a:cs typeface="Consolas" pitchFamily="34" charset="-120"/>
              </a:rPr>
              <a:t>강의</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 테이블의 </a:t>
            </a:r>
            <a:pPr lvl="1" indent="0" marL="0">
              <a:lnSpc>
                <a:spcPts val="1600"/>
              </a:lnSpc>
              <a:buNone/>
            </a:pPr>
            <a:r>
              <a:rPr lang="en-US" sz="1000" spc="-20" kern="0" dirty="0">
                <a:solidFill>
                  <a:srgbClr val="E5E0DF"/>
                </a:solidFill>
                <a:highlight>
                  <a:srgbClr val="0A004D"/>
                </a:highlight>
                <a:latin typeface="Consolas" pitchFamily="34" charset="0"/>
                <a:ea typeface="Consolas" pitchFamily="34" charset="-122"/>
                <a:cs typeface="Consolas" pitchFamily="34" charset="-120"/>
              </a:rPr>
              <a:t>교사ID</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를 </a:t>
            </a:r>
            <a:pPr lvl="1" indent="0" marL="0">
              <a:lnSpc>
                <a:spcPts val="1600"/>
              </a:lnSpc>
              <a:buNone/>
            </a:pPr>
            <a:r>
              <a:rPr lang="en-US" sz="1000" spc="-20" kern="0" dirty="0">
                <a:solidFill>
                  <a:srgbClr val="E5E0DF"/>
                </a:solidFill>
                <a:highlight>
                  <a:srgbClr val="0A004D"/>
                </a:highlight>
                <a:latin typeface="Consolas" pitchFamily="34" charset="0"/>
                <a:ea typeface="Consolas" pitchFamily="34" charset="-122"/>
                <a:cs typeface="Consolas" pitchFamily="34" charset="-120"/>
              </a:rPr>
              <a:t>교사</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 테이블의 </a:t>
            </a:r>
            <a:pPr lvl="1" indent="0" marL="0">
              <a:lnSpc>
                <a:spcPts val="1600"/>
              </a:lnSpc>
              <a:buNone/>
            </a:pPr>
            <a:r>
              <a:rPr lang="en-US" sz="1000" spc="-20" kern="0" dirty="0">
                <a:solidFill>
                  <a:srgbClr val="E5E0DF"/>
                </a:solidFill>
                <a:highlight>
                  <a:srgbClr val="0A004D"/>
                </a:highlight>
                <a:latin typeface="Consolas" pitchFamily="34" charset="0"/>
                <a:ea typeface="Consolas" pitchFamily="34" charset="-122"/>
                <a:cs typeface="Consolas" pitchFamily="34" charset="-120"/>
              </a:rPr>
              <a:t>교사ID</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와 연결해 </a:t>
            </a:r>
            <a:pPr lvl="1" indent="0" marL="0">
              <a:lnSpc>
                <a:spcPts val="1600"/>
              </a:lnSpc>
              <a:buNone/>
            </a:pPr>
            <a:r>
              <a:rPr lang="en-US" sz="1000" b="1" spc="-20" kern="0" dirty="0">
                <a:solidFill>
                  <a:srgbClr val="E5E0DF"/>
                </a:solidFill>
                <a:latin typeface="Inter" pitchFamily="34" charset="0"/>
                <a:ea typeface="Inter" pitchFamily="34" charset="-122"/>
                <a:cs typeface="Inter" pitchFamily="34" charset="-120"/>
              </a:rPr>
              <a:t>존재하지 않는 교사가 강의를 개설하는 상황을 차단</a:t>
            </a:r>
            <a:endParaRPr lang="en-US" sz="1000" dirty="0"/>
          </a:p>
        </p:txBody>
      </p:sp>
      <p:sp>
        <p:nvSpPr>
          <p:cNvPr id="12" name="Text 10"/>
          <p:cNvSpPr/>
          <p:nvPr/>
        </p:nvSpPr>
        <p:spPr>
          <a:xfrm>
            <a:off x="446842" y="3712964"/>
            <a:ext cx="6712625" cy="204192"/>
          </a:xfrm>
          <a:prstGeom prst="rect">
            <a:avLst/>
          </a:prstGeom>
          <a:noFill/>
          <a:ln/>
        </p:spPr>
        <p:txBody>
          <a:bodyPr wrap="none" lIns="0" tIns="0" rIns="0" bIns="0" rtlCol="0" anchor="t"/>
          <a:lstStyle/>
          <a:p>
            <a:pPr marL="342900" indent="-342900">
              <a:lnSpc>
                <a:spcPts val="1600"/>
              </a:lnSpc>
              <a:buSzPct val="100000"/>
              <a:buFont typeface="+mj-lt"/>
              <a:buAutoNum type="arabicPeriod" startAt="3"/>
            </a:pPr>
            <a:r>
              <a:rPr lang="en-US" sz="1000" b="1" spc="-20" kern="0" dirty="0">
                <a:solidFill>
                  <a:srgbClr val="E5E0DF"/>
                </a:solidFill>
                <a:latin typeface="Inter" pitchFamily="34" charset="0"/>
                <a:ea typeface="Inter" pitchFamily="34" charset="-122"/>
                <a:cs typeface="Inter" pitchFamily="34" charset="-120"/>
              </a:rPr>
              <a:t>체크 제약 조건 (CHECK)</a:t>
            </a:r>
            <a:endParaRPr lang="en-US" sz="1000" dirty="0"/>
          </a:p>
        </p:txBody>
      </p:sp>
      <p:sp>
        <p:nvSpPr>
          <p:cNvPr id="13" name="Text 11"/>
          <p:cNvSpPr/>
          <p:nvPr/>
        </p:nvSpPr>
        <p:spPr>
          <a:xfrm>
            <a:off x="446842" y="3961805"/>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spc="-20" kern="0" dirty="0">
                <a:solidFill>
                  <a:srgbClr val="E5E0DF"/>
                </a:solidFill>
                <a:latin typeface="Inter" pitchFamily="34" charset="0"/>
                <a:ea typeface="Inter" pitchFamily="34" charset="-122"/>
                <a:cs typeface="Inter" pitchFamily="34" charset="-120"/>
              </a:rPr>
              <a:t>CHECK 제약 조건을 활용해 </a:t>
            </a:r>
            <a:pPr lvl="1" indent="0" marL="0">
              <a:lnSpc>
                <a:spcPts val="1600"/>
              </a:lnSpc>
              <a:buNone/>
            </a:pPr>
            <a:r>
              <a:rPr lang="en-US" sz="1000" b="1" spc="-20" kern="0" dirty="0">
                <a:solidFill>
                  <a:srgbClr val="E5E0DF"/>
                </a:solidFill>
                <a:latin typeface="Inter" pitchFamily="34" charset="0"/>
                <a:ea typeface="Inter" pitchFamily="34" charset="-122"/>
                <a:cs typeface="Inter" pitchFamily="34" charset="-120"/>
              </a:rPr>
              <a:t>비즈니스 로직을 데이터베이스 레벨에서 강제</a:t>
            </a:r>
            <a:endParaRPr lang="en-US" sz="1000" dirty="0"/>
          </a:p>
        </p:txBody>
      </p:sp>
      <p:sp>
        <p:nvSpPr>
          <p:cNvPr id="14" name="Text 12"/>
          <p:cNvSpPr/>
          <p:nvPr/>
        </p:nvSpPr>
        <p:spPr>
          <a:xfrm>
            <a:off x="446842" y="4210645"/>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b="1" spc="-20" kern="0" dirty="0">
                <a:solidFill>
                  <a:srgbClr val="E5E0DF"/>
                </a:solidFill>
                <a:latin typeface="Inter" pitchFamily="34" charset="0"/>
                <a:ea typeface="Inter" pitchFamily="34" charset="-122"/>
                <a:cs typeface="Inter" pitchFamily="34" charset="-120"/>
              </a:rPr>
              <a:t>실기</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 </a:t>
            </a:r>
            <a:pPr lvl="1" indent="0" marL="0">
              <a:lnSpc>
                <a:spcPts val="1600"/>
              </a:lnSpc>
              <a:buNone/>
            </a:pPr>
            <a:r>
              <a:rPr lang="en-US" sz="1000" b="1" spc="-20" kern="0" dirty="0">
                <a:solidFill>
                  <a:srgbClr val="E5E0DF"/>
                </a:solidFill>
                <a:latin typeface="Inter" pitchFamily="34" charset="0"/>
                <a:ea typeface="Inter" pitchFamily="34" charset="-122"/>
                <a:cs typeface="Inter" pitchFamily="34" charset="-120"/>
              </a:rPr>
              <a:t>필기</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 </a:t>
            </a:r>
            <a:pPr lvl="1" indent="0" marL="0">
              <a:lnSpc>
                <a:spcPts val="1600"/>
              </a:lnSpc>
              <a:buNone/>
            </a:pPr>
            <a:r>
              <a:rPr lang="en-US" sz="1000" b="1" spc="-20" kern="0" dirty="0">
                <a:solidFill>
                  <a:srgbClr val="E5E0DF"/>
                </a:solidFill>
                <a:latin typeface="Inter" pitchFamily="34" charset="0"/>
                <a:ea typeface="Inter" pitchFamily="34" charset="-122"/>
                <a:cs typeface="Inter" pitchFamily="34" charset="-120"/>
              </a:rPr>
              <a:t>출결</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 점수의 합이 100점이 되도록 설계, 점수 합산 시 오류 방지 </a:t>
            </a:r>
            <a:endParaRPr lang="en-US" sz="1000" dirty="0"/>
          </a:p>
        </p:txBody>
      </p:sp>
      <p:sp>
        <p:nvSpPr>
          <p:cNvPr id="15" name="Text 13"/>
          <p:cNvSpPr/>
          <p:nvPr/>
        </p:nvSpPr>
        <p:spPr>
          <a:xfrm>
            <a:off x="446842" y="4459486"/>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spc="-20" kern="0" dirty="0">
                <a:solidFill>
                  <a:srgbClr val="E5E0DF"/>
                </a:solidFill>
                <a:latin typeface="Inter" pitchFamily="34" charset="0"/>
                <a:ea typeface="Inter" pitchFamily="34" charset="-122"/>
                <a:cs typeface="Inter" pitchFamily="34" charset="-120"/>
              </a:rPr>
              <a:t>각 점수 항목의 합이 100점을 초과하거나 미치지 않도록 자동으로 제한 가능</a:t>
            </a:r>
            <a:endParaRPr lang="en-US" sz="1000" dirty="0"/>
          </a:p>
        </p:txBody>
      </p:sp>
      <p:sp>
        <p:nvSpPr>
          <p:cNvPr id="16" name="Text 14"/>
          <p:cNvSpPr/>
          <p:nvPr/>
        </p:nvSpPr>
        <p:spPr>
          <a:xfrm>
            <a:off x="446842" y="4708327"/>
            <a:ext cx="6712625" cy="204192"/>
          </a:xfrm>
          <a:prstGeom prst="rect">
            <a:avLst/>
          </a:prstGeom>
          <a:noFill/>
          <a:ln/>
        </p:spPr>
        <p:txBody>
          <a:bodyPr wrap="none" lIns="0" tIns="0" rIns="0" bIns="0" rtlCol="0" anchor="t"/>
          <a:lstStyle/>
          <a:p>
            <a:pPr marL="342900" indent="-342900">
              <a:lnSpc>
                <a:spcPts val="1600"/>
              </a:lnSpc>
              <a:buSzPct val="100000"/>
              <a:buFont typeface="+mj-lt"/>
              <a:buAutoNum type="arabicPeriod" startAt="4"/>
            </a:pPr>
            <a:r>
              <a:rPr lang="en-US" sz="1000" b="1" spc="-20" kern="0" dirty="0">
                <a:solidFill>
                  <a:srgbClr val="E5E0DF"/>
                </a:solidFill>
                <a:latin typeface="Inter" pitchFamily="34" charset="0"/>
                <a:ea typeface="Inter" pitchFamily="34" charset="-122"/>
                <a:cs typeface="Inter" pitchFamily="34" charset="-120"/>
              </a:rPr>
              <a:t>고유 제약 조건 (UNIQUE)</a:t>
            </a:r>
            <a:endParaRPr lang="en-US" sz="1000" dirty="0"/>
          </a:p>
        </p:txBody>
      </p:sp>
      <p:sp>
        <p:nvSpPr>
          <p:cNvPr id="17" name="Text 15"/>
          <p:cNvSpPr/>
          <p:nvPr/>
        </p:nvSpPr>
        <p:spPr>
          <a:xfrm>
            <a:off x="446842" y="4957167"/>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spc="-20" kern="0" dirty="0">
                <a:solidFill>
                  <a:srgbClr val="E5E0DF"/>
                </a:solidFill>
                <a:latin typeface="Inter" pitchFamily="34" charset="0"/>
                <a:ea typeface="Inter" pitchFamily="34" charset="-122"/>
                <a:cs typeface="Inter" pitchFamily="34" charset="-120"/>
              </a:rPr>
              <a:t>특정 컬럼의 </a:t>
            </a:r>
            <a:pPr lvl="1" indent="0" marL="0">
              <a:lnSpc>
                <a:spcPts val="1600"/>
              </a:lnSpc>
              <a:buNone/>
            </a:pPr>
            <a:r>
              <a:rPr lang="en-US" sz="1000" b="1" spc="-20" kern="0" dirty="0">
                <a:solidFill>
                  <a:srgbClr val="E5E0DF"/>
                </a:solidFill>
                <a:latin typeface="Inter" pitchFamily="34" charset="0"/>
                <a:ea typeface="Inter" pitchFamily="34" charset="-122"/>
                <a:cs typeface="Inter" pitchFamily="34" charset="-120"/>
              </a:rPr>
              <a:t>중복 입력을 방지하기 위해</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 UNIQUE 제약 조건을 설정</a:t>
            </a:r>
            <a:endParaRPr lang="en-US" sz="1000" dirty="0"/>
          </a:p>
        </p:txBody>
      </p:sp>
      <p:sp>
        <p:nvSpPr>
          <p:cNvPr id="18" name="Text 16"/>
          <p:cNvSpPr/>
          <p:nvPr/>
        </p:nvSpPr>
        <p:spPr>
          <a:xfrm>
            <a:off x="446842" y="5206008"/>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spc="-20" kern="0" dirty="0">
                <a:solidFill>
                  <a:srgbClr val="E5E0DF"/>
                </a:solidFill>
                <a:highlight>
                  <a:srgbClr val="0A004D"/>
                </a:highlight>
                <a:latin typeface="Consolas" pitchFamily="34" charset="0"/>
                <a:ea typeface="Consolas" pitchFamily="34" charset="-122"/>
                <a:cs typeface="Consolas" pitchFamily="34" charset="-120"/>
              </a:rPr>
              <a:t>학생</a:t>
            </a:r>
            <a:pPr lvl="1" indent="0" marL="0">
              <a:lnSpc>
                <a:spcPts val="1600"/>
              </a:lnSpc>
              <a:buNone/>
            </a:pPr>
            <a:r>
              <a:rPr lang="en-US" sz="1000" spc="-20" kern="0" dirty="0">
                <a:solidFill>
                  <a:srgbClr val="E5E0DF"/>
                </a:solidFill>
                <a:latin typeface="Inter" pitchFamily="34" charset="0"/>
                <a:ea typeface="Inter" pitchFamily="34" charset="-122"/>
                <a:cs typeface="Inter" pitchFamily="34" charset="-120"/>
              </a:rPr>
              <a:t> 테이블의 주민 등록번호 컬럼에 UNIQUE를 설정해 같은 주민등록 번호가 여러 학생에게 할당되지 않도록 제약</a:t>
            </a:r>
            <a:endParaRPr lang="en-US" sz="1000" dirty="0"/>
          </a:p>
        </p:txBody>
      </p:sp>
      <p:sp>
        <p:nvSpPr>
          <p:cNvPr id="19" name="Text 17"/>
          <p:cNvSpPr/>
          <p:nvPr/>
        </p:nvSpPr>
        <p:spPr>
          <a:xfrm>
            <a:off x="446842" y="5454848"/>
            <a:ext cx="6712625" cy="204192"/>
          </a:xfrm>
          <a:prstGeom prst="rect">
            <a:avLst/>
          </a:prstGeom>
          <a:noFill/>
          <a:ln/>
        </p:spPr>
        <p:txBody>
          <a:bodyPr wrap="none" lIns="0" tIns="0" rIns="0" bIns="0" rtlCol="0" anchor="t"/>
          <a:lstStyle/>
          <a:p>
            <a:pPr marL="342900" indent="-342900">
              <a:lnSpc>
                <a:spcPts val="1600"/>
              </a:lnSpc>
              <a:buSzPct val="100000"/>
              <a:buFont typeface="+mj-lt"/>
              <a:buAutoNum type="arabicPeriod" startAt="5"/>
            </a:pPr>
            <a:r>
              <a:rPr lang="en-US" sz="1000" b="1" spc="-20" kern="0" dirty="0">
                <a:solidFill>
                  <a:srgbClr val="E5E0DF"/>
                </a:solidFill>
                <a:latin typeface="Inter" pitchFamily="34" charset="0"/>
                <a:ea typeface="Inter" pitchFamily="34" charset="-122"/>
                <a:cs typeface="Inter" pitchFamily="34" charset="-120"/>
              </a:rPr>
              <a:t>트리거 (</a:t>
            </a:r>
            <a:pP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TRIGGER</a:t>
            </a:r>
            <a:pPr indent="0" marL="0">
              <a:lnSpc>
                <a:spcPts val="1600"/>
              </a:lnSpc>
              <a:buNone/>
            </a:pPr>
            <a:r>
              <a:rPr lang="en-US" sz="1000" b="1" spc="-20" kern="0" dirty="0">
                <a:solidFill>
                  <a:srgbClr val="E5E0DF"/>
                </a:solidFill>
                <a:latin typeface="Inter" pitchFamily="34" charset="0"/>
                <a:ea typeface="Inter" pitchFamily="34" charset="-122"/>
                <a:cs typeface="Inter" pitchFamily="34" charset="-120"/>
              </a:rPr>
              <a:t>)</a:t>
            </a:r>
            <a:endParaRPr lang="en-US" sz="1000" dirty="0"/>
          </a:p>
        </p:txBody>
      </p:sp>
      <p:sp>
        <p:nvSpPr>
          <p:cNvPr id="20" name="Text 18"/>
          <p:cNvSpPr/>
          <p:nvPr/>
        </p:nvSpPr>
        <p:spPr>
          <a:xfrm>
            <a:off x="446842" y="5703689"/>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spc="-20" kern="0" dirty="0">
                <a:solidFill>
                  <a:srgbClr val="E5E0DF"/>
                </a:solidFill>
                <a:latin typeface="Inter" pitchFamily="34" charset="0"/>
                <a:ea typeface="Inter" pitchFamily="34" charset="-122"/>
                <a:cs typeface="Inter" pitchFamily="34" charset="-120"/>
              </a:rPr>
              <a:t>특정 이벤트(데이터 입력, 수정, 삭제 등)가 발생할 때 자동으로 실행</a:t>
            </a:r>
            <a:endParaRPr lang="en-US" sz="1000" dirty="0"/>
          </a:p>
        </p:txBody>
      </p:sp>
      <p:sp>
        <p:nvSpPr>
          <p:cNvPr id="21" name="Text 19"/>
          <p:cNvSpPr/>
          <p:nvPr/>
        </p:nvSpPr>
        <p:spPr>
          <a:xfrm>
            <a:off x="446842" y="5952530"/>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spc="-20" kern="0" dirty="0">
                <a:solidFill>
                  <a:srgbClr val="000000"/>
                </a:solidFill>
                <a:highlight>
                  <a:srgbClr val="E5E0DF"/>
                </a:highlight>
                <a:latin typeface="Inter" pitchFamily="34" charset="0"/>
                <a:ea typeface="Inter" pitchFamily="34" charset="-122"/>
                <a:cs typeface="Inter" pitchFamily="34" charset="-120"/>
              </a:rPr>
              <a:t>부하를 일으킬 수 있기 때문에 중요한 부분에만 작성함.</a:t>
            </a:r>
            <a:endParaRPr lang="en-US" sz="1000" dirty="0"/>
          </a:p>
        </p:txBody>
      </p:sp>
      <p:sp>
        <p:nvSpPr>
          <p:cNvPr id="22" name="Text 20"/>
          <p:cNvSpPr/>
          <p:nvPr/>
        </p:nvSpPr>
        <p:spPr>
          <a:xfrm>
            <a:off x="446842" y="6201370"/>
            <a:ext cx="6712625" cy="204192"/>
          </a:xfrm>
          <a:prstGeom prst="rect">
            <a:avLst/>
          </a:prstGeom>
          <a:noFill/>
          <a:ln/>
        </p:spPr>
        <p:txBody>
          <a:bodyPr wrap="none" lIns="0" tIns="0" rIns="0" bIns="0" rtlCol="0" anchor="t"/>
          <a:lstStyle/>
          <a:p>
            <a:pPr lvl="1" marL="685800" indent="-342900">
              <a:lnSpc>
                <a:spcPts val="1600"/>
              </a:lnSpc>
              <a:buSzPct val="100000"/>
              <a:buChar char="•"/>
            </a:pPr>
            <a:r>
              <a:rPr lang="en-US" sz="1000" spc="-20" kern="0" dirty="0">
                <a:solidFill>
                  <a:srgbClr val="E5E0DF"/>
                </a:solidFill>
                <a:latin typeface="Inter" pitchFamily="34" charset="0"/>
                <a:ea typeface="Inter" pitchFamily="34" charset="-122"/>
                <a:cs typeface="Inter" pitchFamily="34" charset="-120"/>
              </a:rPr>
              <a:t>하단에서 추가 설명 예정</a:t>
            </a:r>
            <a:endParaRPr lang="en-US" sz="1000" dirty="0"/>
          </a:p>
        </p:txBody>
      </p:sp>
      <p:sp>
        <p:nvSpPr>
          <p:cNvPr id="23" name="Text 21"/>
          <p:cNvSpPr/>
          <p:nvPr/>
        </p:nvSpPr>
        <p:spPr>
          <a:xfrm>
            <a:off x="446842" y="6520458"/>
            <a:ext cx="6712625" cy="204192"/>
          </a:xfrm>
          <a:prstGeom prst="rect">
            <a:avLst/>
          </a:prstGeom>
          <a:noFill/>
          <a:ln/>
        </p:spPr>
        <p:txBody>
          <a:bodyPr wrap="none" lIns="0" tIns="0" rIns="0" bIns="0" rtlCol="0" anchor="t"/>
          <a:lstStyle/>
          <a:p>
            <a:pPr indent="0" marL="0">
              <a:lnSpc>
                <a:spcPts val="1600"/>
              </a:lnSpc>
              <a:buNone/>
            </a:pPr>
            <a:endParaRPr lang="en-US" sz="1000" dirty="0"/>
          </a:p>
        </p:txBody>
      </p:sp>
      <p:sp>
        <p:nvSpPr>
          <p:cNvPr id="24" name="Text 22"/>
          <p:cNvSpPr/>
          <p:nvPr/>
        </p:nvSpPr>
        <p:spPr>
          <a:xfrm>
            <a:off x="446842" y="6839545"/>
            <a:ext cx="6712625" cy="204192"/>
          </a:xfrm>
          <a:prstGeom prst="rect">
            <a:avLst/>
          </a:prstGeom>
          <a:noFill/>
          <a:ln/>
        </p:spPr>
        <p:txBody>
          <a:bodyPr wrap="none" lIns="0" tIns="0" rIns="0" bIns="0" rtlCol="0" anchor="t"/>
          <a:lstStyle/>
          <a:p>
            <a:pP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제약 조건을 통해 애플리케이션 레벨에서 걸러낼 필요 없이 </a:t>
            </a:r>
            <a:endParaRPr lang="en-US" sz="1000" dirty="0"/>
          </a:p>
        </p:txBody>
      </p:sp>
      <p:sp>
        <p:nvSpPr>
          <p:cNvPr id="25" name="Text 23"/>
          <p:cNvSpPr/>
          <p:nvPr/>
        </p:nvSpPr>
        <p:spPr>
          <a:xfrm>
            <a:off x="446842" y="7158633"/>
            <a:ext cx="6712625" cy="204192"/>
          </a:xfrm>
          <a:prstGeom prst="rect">
            <a:avLst/>
          </a:prstGeom>
          <a:noFill/>
          <a:ln/>
        </p:spPr>
        <p:txBody>
          <a:bodyPr wrap="none" lIns="0" tIns="0" rIns="0" bIns="0" rtlCol="0" anchor="t"/>
          <a:lstStyle/>
          <a:p>
            <a:pPr indent="0" marL="0">
              <a:lnSpc>
                <a:spcPts val="1600"/>
              </a:lnSpc>
              <a:buNone/>
            </a:pPr>
            <a:r>
              <a:rPr lang="en-US" sz="1000" b="1" spc="-20" kern="0" dirty="0">
                <a:solidFill>
                  <a:srgbClr val="000000"/>
                </a:solidFill>
                <a:highlight>
                  <a:srgbClr val="FCEC99"/>
                </a:highlight>
                <a:latin typeface="Inter" pitchFamily="34" charset="0"/>
                <a:ea typeface="Inter" pitchFamily="34" charset="-122"/>
                <a:cs typeface="Inter" pitchFamily="34" charset="-120"/>
              </a:rPr>
              <a:t>데이터베이스 자체에서 데이터 정합성을 유지</a:t>
            </a:r>
            <a:pPr indent="0" marL="0">
              <a:lnSpc>
                <a:spcPts val="1600"/>
              </a:lnSpc>
              <a:buNone/>
            </a:pPr>
            <a:r>
              <a:rPr lang="en-US" sz="1000" b="1" spc="-20" kern="0" dirty="0">
                <a:solidFill>
                  <a:srgbClr val="E5E0DF"/>
                </a:solidFill>
                <a:latin typeface="Inter" pitchFamily="34" charset="0"/>
                <a:ea typeface="Inter" pitchFamily="34" charset="-122"/>
                <a:cs typeface="Inter" pitchFamily="34" charset="-120"/>
              </a:rPr>
              <a:t>할 수 있도록 설계</a:t>
            </a:r>
            <a:endParaRPr lang="en-US" sz="1000" dirty="0"/>
          </a:p>
        </p:txBody>
      </p:sp>
      <p:sp>
        <p:nvSpPr>
          <p:cNvPr id="26" name="Text 24"/>
          <p:cNvSpPr/>
          <p:nvPr/>
        </p:nvSpPr>
        <p:spPr>
          <a:xfrm>
            <a:off x="7478554" y="1511498"/>
            <a:ext cx="6712625" cy="204192"/>
          </a:xfrm>
          <a:prstGeom prst="rect">
            <a:avLst/>
          </a:prstGeom>
          <a:noFill/>
          <a:ln/>
        </p:spPr>
        <p:txBody>
          <a:bodyPr wrap="none" lIns="0" tIns="0" rIns="0" bIns="0" rtlCol="0" anchor="t"/>
          <a:lstStyle/>
          <a:p>
            <a:pPr indent="0" marL="0">
              <a:lnSpc>
                <a:spcPts val="1600"/>
              </a:lnSpc>
              <a:buNone/>
            </a:pPr>
            <a:endParaRPr lang="en-US" sz="1000" dirty="0"/>
          </a:p>
        </p:txBody>
      </p:sp>
      <p:pic>
        <p:nvPicPr>
          <p:cNvPr id="27" name="Image 0" descr="preencoded.png">    </p:cNvPr>
          <p:cNvPicPr>
            <a:picLocks noChangeAspect="1"/>
          </p:cNvPicPr>
          <p:nvPr/>
        </p:nvPicPr>
        <p:blipFill>
          <a:blip r:embed="rId1"/>
          <a:stretch>
            <a:fillRect/>
          </a:stretch>
        </p:blipFill>
        <p:spPr>
          <a:xfrm>
            <a:off x="7478554" y="1859280"/>
            <a:ext cx="3778687" cy="1192530"/>
          </a:xfrm>
          <a:prstGeom prst="rect">
            <a:avLst/>
          </a:prstGeom>
        </p:spPr>
      </p:pic>
      <p:pic>
        <p:nvPicPr>
          <p:cNvPr id="28" name="Image 1" descr="preencoded.png">    </p:cNvPr>
          <p:cNvPicPr>
            <a:picLocks noChangeAspect="1"/>
          </p:cNvPicPr>
          <p:nvPr/>
        </p:nvPicPr>
        <p:blipFill>
          <a:blip r:embed="rId2"/>
          <a:stretch>
            <a:fillRect/>
          </a:stretch>
        </p:blipFill>
        <p:spPr>
          <a:xfrm>
            <a:off x="7478554" y="3195399"/>
            <a:ext cx="3778687" cy="1341715"/>
          </a:xfrm>
          <a:prstGeom prst="rect">
            <a:avLst/>
          </a:prstGeom>
        </p:spPr>
      </p:pic>
      <p:pic>
        <p:nvPicPr>
          <p:cNvPr id="29" name="Image 2" descr="preencoded.png">    </p:cNvPr>
          <p:cNvPicPr>
            <a:picLocks noChangeAspect="1"/>
          </p:cNvPicPr>
          <p:nvPr/>
        </p:nvPicPr>
        <p:blipFill>
          <a:blip r:embed="rId3"/>
          <a:stretch>
            <a:fillRect/>
          </a:stretch>
        </p:blipFill>
        <p:spPr>
          <a:xfrm>
            <a:off x="7478554" y="4680704"/>
            <a:ext cx="3778687" cy="1818203"/>
          </a:xfrm>
          <a:prstGeom prst="rect">
            <a:avLst/>
          </a:prstGeom>
        </p:spPr>
      </p:pic>
      <p:pic>
        <p:nvPicPr>
          <p:cNvPr id="30" name="Image 3" descr="preencoded.png">    </p:cNvPr>
          <p:cNvPicPr>
            <a:picLocks noChangeAspect="1"/>
          </p:cNvPicPr>
          <p:nvPr/>
        </p:nvPicPr>
        <p:blipFill>
          <a:blip r:embed="rId4"/>
          <a:stretch>
            <a:fillRect/>
          </a:stretch>
        </p:blipFill>
        <p:spPr>
          <a:xfrm>
            <a:off x="7478554" y="6642497"/>
            <a:ext cx="3778687" cy="106811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764143" y="600313"/>
            <a:ext cx="7419261" cy="682347"/>
          </a:xfrm>
          <a:prstGeom prst="rect">
            <a:avLst/>
          </a:prstGeom>
          <a:noFill/>
          <a:ln/>
        </p:spPr>
        <p:txBody>
          <a:bodyPr wrap="none" lIns="0" tIns="0" rIns="0" bIns="0" rtlCol="0" anchor="t"/>
          <a:lstStyle/>
          <a:p>
            <a:pPr algn="l" indent="0" marL="0">
              <a:lnSpc>
                <a:spcPts val="5350"/>
              </a:lnSpc>
              <a:buNone/>
            </a:pPr>
            <a:r>
              <a:rPr lang="en-US" sz="4250" b="1" spc="-129" kern="0" dirty="0">
                <a:solidFill>
                  <a:srgbClr val="FFFFFF"/>
                </a:solidFill>
                <a:latin typeface="Inter Bold" pitchFamily="34" charset="0"/>
                <a:ea typeface="Inter Bold" pitchFamily="34" charset="-122"/>
                <a:cs typeface="Inter Bold" pitchFamily="34" charset="-120"/>
              </a:rPr>
              <a:t>2-5. </a:t>
            </a:r>
            <a:pPr algn="l" indent="0" marL="0">
              <a:lnSpc>
                <a:spcPts val="5350"/>
              </a:lnSpc>
              <a:buNone/>
            </a:pPr>
            <a:r>
              <a:rPr lang="en-US" sz="4250" b="1" spc="-129" kern="0" dirty="0">
                <a:solidFill>
                  <a:srgbClr val="FFFFFF"/>
                </a:solidFill>
                <a:latin typeface="Inter Bold" pitchFamily="34" charset="0"/>
                <a:ea typeface="Inter Bold" pitchFamily="34" charset="-122"/>
                <a:cs typeface="Inter Bold" pitchFamily="34" charset="-120"/>
              </a:rPr>
              <a:t>성능 최적화 및 데이터 안정성</a:t>
            </a:r>
            <a:endParaRPr lang="en-US" sz="4250" dirty="0"/>
          </a:p>
        </p:txBody>
      </p:sp>
      <p:sp>
        <p:nvSpPr>
          <p:cNvPr id="3" name="Text 1"/>
          <p:cNvSpPr/>
          <p:nvPr/>
        </p:nvSpPr>
        <p:spPr>
          <a:xfrm>
            <a:off x="764143" y="1610082"/>
            <a:ext cx="3275052" cy="409337"/>
          </a:xfrm>
          <a:prstGeom prst="rect">
            <a:avLst/>
          </a:prstGeom>
          <a:noFill/>
          <a:ln/>
        </p:spPr>
        <p:txBody>
          <a:bodyPr wrap="none" lIns="0" tIns="0" rIns="0" bIns="0" rtlCol="0" anchor="t"/>
          <a:lstStyle/>
          <a:p>
            <a:pPr indent="0" marL="0">
              <a:lnSpc>
                <a:spcPts val="3200"/>
              </a:lnSpc>
              <a:buNone/>
            </a:pPr>
            <a:r>
              <a:rPr lang="en-US" sz="2550" b="1" spc="-77" kern="0" dirty="0">
                <a:solidFill>
                  <a:srgbClr val="FFFFFF"/>
                </a:solidFill>
                <a:latin typeface="Inter Bold" pitchFamily="34" charset="0"/>
                <a:ea typeface="Inter Bold" pitchFamily="34" charset="-122"/>
                <a:cs typeface="Inter Bold" pitchFamily="34" charset="-120"/>
              </a:rPr>
              <a:t>2. 트랜잭션 관리</a:t>
            </a:r>
            <a:endParaRPr lang="en-US" sz="2550" dirty="0"/>
          </a:p>
        </p:txBody>
      </p:sp>
      <p:sp>
        <p:nvSpPr>
          <p:cNvPr id="4" name="Text 2"/>
          <p:cNvSpPr/>
          <p:nvPr/>
        </p:nvSpPr>
        <p:spPr>
          <a:xfrm>
            <a:off x="764143" y="2543294"/>
            <a:ext cx="6284714" cy="349329"/>
          </a:xfrm>
          <a:prstGeom prst="rect">
            <a:avLst/>
          </a:prstGeom>
          <a:noFill/>
          <a:ln/>
        </p:spPr>
        <p:txBody>
          <a:bodyPr wrap="none" lIns="0" tIns="0" rIns="0" bIns="0" rtlCol="0" anchor="t"/>
          <a:lstStyle/>
          <a:p>
            <a:pPr indent="0" marL="0">
              <a:lnSpc>
                <a:spcPts val="2750"/>
              </a:lnSpc>
              <a:buNone/>
            </a:pPr>
            <a:r>
              <a:rPr lang="en-US" sz="1700" spc="-34" kern="0" dirty="0">
                <a:solidFill>
                  <a:srgbClr val="E5E0DF"/>
                </a:solidFill>
                <a:latin typeface="Inter" pitchFamily="34" charset="0"/>
                <a:ea typeface="Inter" pitchFamily="34" charset="-122"/>
                <a:cs typeface="Inter" pitchFamily="34" charset="-120"/>
              </a:rPr>
              <a:t>데이터의 신뢰성을 보장하기 위해 </a:t>
            </a:r>
            <a:pPr indent="0" marL="0">
              <a:lnSpc>
                <a:spcPts val="2750"/>
              </a:lnSpc>
              <a:buNone/>
            </a:pPr>
            <a:r>
              <a:rPr lang="en-US" sz="1700" b="1" spc="-34" kern="0" dirty="0">
                <a:solidFill>
                  <a:srgbClr val="000000"/>
                </a:solidFill>
                <a:highlight>
                  <a:srgbClr val="FCEC99"/>
                </a:highlight>
                <a:latin typeface="Inter" pitchFamily="34" charset="0"/>
                <a:ea typeface="Inter" pitchFamily="34" charset="-122"/>
                <a:cs typeface="Inter" pitchFamily="34" charset="-120"/>
              </a:rPr>
              <a:t>트랜잭션</a:t>
            </a:r>
            <a:pPr indent="0" marL="0">
              <a:lnSpc>
                <a:spcPts val="2750"/>
              </a:lnSpc>
              <a:buNone/>
            </a:pPr>
            <a:r>
              <a:rPr lang="en-US" sz="1700" spc="-34" kern="0" dirty="0">
                <a:solidFill>
                  <a:srgbClr val="E5E0DF"/>
                </a:solidFill>
                <a:latin typeface="Inter" pitchFamily="34" charset="0"/>
                <a:ea typeface="Inter" pitchFamily="34" charset="-122"/>
                <a:cs typeface="Inter" pitchFamily="34" charset="-120"/>
              </a:rPr>
              <a:t>을 적용했습니다.</a:t>
            </a:r>
            <a:endParaRPr lang="en-US" sz="1700" dirty="0"/>
          </a:p>
        </p:txBody>
      </p:sp>
      <p:sp>
        <p:nvSpPr>
          <p:cNvPr id="5" name="Text 3"/>
          <p:cNvSpPr/>
          <p:nvPr/>
        </p:nvSpPr>
        <p:spPr>
          <a:xfrm>
            <a:off x="764143" y="3089077"/>
            <a:ext cx="6284714" cy="349329"/>
          </a:xfrm>
          <a:prstGeom prst="rect">
            <a:avLst/>
          </a:prstGeom>
          <a:noFill/>
          <a:ln/>
        </p:spPr>
        <p:txBody>
          <a:bodyPr wrap="none" lIns="0" tIns="0" rIns="0" bIns="0" rtlCol="0" anchor="t"/>
          <a:lstStyle/>
          <a:p>
            <a:pPr marL="342900" indent="-342900">
              <a:lnSpc>
                <a:spcPts val="2750"/>
              </a:lnSpc>
              <a:buSzPct val="100000"/>
              <a:buFont typeface="+mj-lt"/>
              <a:buAutoNum type="arabicPeriod" startAt="1"/>
            </a:pPr>
            <a:r>
              <a:rPr lang="en-US" sz="1700" b="1" spc="-34" kern="0" dirty="0">
                <a:solidFill>
                  <a:srgbClr val="E5E0DF"/>
                </a:solidFill>
                <a:latin typeface="Inter" pitchFamily="34" charset="0"/>
                <a:ea typeface="Inter" pitchFamily="34" charset="-122"/>
                <a:cs typeface="Inter" pitchFamily="34" charset="-120"/>
              </a:rPr>
              <a:t>COMMIT</a:t>
            </a:r>
            <a:endParaRPr lang="en-US" sz="1700" dirty="0"/>
          </a:p>
        </p:txBody>
      </p:sp>
      <p:sp>
        <p:nvSpPr>
          <p:cNvPr id="6" name="Text 4"/>
          <p:cNvSpPr/>
          <p:nvPr/>
        </p:nvSpPr>
        <p:spPr>
          <a:xfrm>
            <a:off x="764143" y="3514725"/>
            <a:ext cx="6284714" cy="349329"/>
          </a:xfrm>
          <a:prstGeom prst="rect">
            <a:avLst/>
          </a:prstGeom>
          <a:noFill/>
          <a:ln/>
        </p:spPr>
        <p:txBody>
          <a:bodyPr wrap="none" lIns="0" tIns="0" rIns="0" bIns="0" rtlCol="0" anchor="t"/>
          <a:lstStyle/>
          <a:p>
            <a:pPr lvl="1" marL="685800" indent="-342900">
              <a:lnSpc>
                <a:spcPts val="2750"/>
              </a:lnSpc>
              <a:buSzPct val="100000"/>
              <a:buChar char="•"/>
            </a:pPr>
            <a:r>
              <a:rPr lang="en-US" sz="1700" spc="-34" kern="0" dirty="0">
                <a:solidFill>
                  <a:srgbClr val="E5E0DF"/>
                </a:solidFill>
                <a:latin typeface="Inter" pitchFamily="34" charset="0"/>
                <a:ea typeface="Inter" pitchFamily="34" charset="-122"/>
                <a:cs typeface="Inter" pitchFamily="34" charset="-120"/>
              </a:rPr>
              <a:t>모든 변경 사항을 </a:t>
            </a:r>
            <a:pPr lvl="1" indent="0" marL="0">
              <a:lnSpc>
                <a:spcPts val="2750"/>
              </a:lnSpc>
              <a:buNone/>
            </a:pPr>
            <a:r>
              <a:rPr lang="en-US" sz="1700" b="1" spc="-34" kern="0" dirty="0">
                <a:solidFill>
                  <a:srgbClr val="E5E0DF"/>
                </a:solidFill>
                <a:latin typeface="Inter" pitchFamily="34" charset="0"/>
                <a:ea typeface="Inter" pitchFamily="34" charset="-122"/>
                <a:cs typeface="Inter" pitchFamily="34" charset="-120"/>
              </a:rPr>
              <a:t>영구 저장</a:t>
            </a:r>
            <a:endParaRPr lang="en-US" sz="1700" dirty="0"/>
          </a:p>
        </p:txBody>
      </p:sp>
      <p:sp>
        <p:nvSpPr>
          <p:cNvPr id="7" name="Text 5"/>
          <p:cNvSpPr/>
          <p:nvPr/>
        </p:nvSpPr>
        <p:spPr>
          <a:xfrm>
            <a:off x="764143" y="3940373"/>
            <a:ext cx="6284714" cy="698659"/>
          </a:xfrm>
          <a:prstGeom prst="rect">
            <a:avLst/>
          </a:prstGeom>
          <a:noFill/>
          <a:ln/>
        </p:spPr>
        <p:txBody>
          <a:bodyPr wrap="square" lIns="0" tIns="0" rIns="0" bIns="0" rtlCol="0" anchor="t"/>
          <a:lstStyle/>
          <a:p>
            <a:pPr lvl="1" marL="685800" indent="-342900">
              <a:lnSpc>
                <a:spcPts val="2750"/>
              </a:lnSpc>
              <a:buSzPct val="100000"/>
              <a:buChar char="•"/>
            </a:pPr>
            <a:r>
              <a:rPr lang="en-US" sz="1700" spc="-34" kern="0" dirty="0">
                <a:solidFill>
                  <a:srgbClr val="E5E0DF"/>
                </a:solidFill>
                <a:latin typeface="Inter" pitchFamily="34" charset="0"/>
                <a:ea typeface="Inter" pitchFamily="34" charset="-122"/>
                <a:cs typeface="Inter" pitchFamily="34" charset="-120"/>
              </a:rPr>
              <a:t>데이터가 정상적으로 입력 완료되면 COMMIT을 실행해 데이터를 확정</a:t>
            </a:r>
            <a:endParaRPr lang="en-US" sz="1700" dirty="0"/>
          </a:p>
        </p:txBody>
      </p:sp>
      <p:sp>
        <p:nvSpPr>
          <p:cNvPr id="8" name="Text 6"/>
          <p:cNvSpPr/>
          <p:nvPr/>
        </p:nvSpPr>
        <p:spPr>
          <a:xfrm>
            <a:off x="764143" y="4715351"/>
            <a:ext cx="6284714" cy="349329"/>
          </a:xfrm>
          <a:prstGeom prst="rect">
            <a:avLst/>
          </a:prstGeom>
          <a:noFill/>
          <a:ln/>
        </p:spPr>
        <p:txBody>
          <a:bodyPr wrap="none" lIns="0" tIns="0" rIns="0" bIns="0" rtlCol="0" anchor="t"/>
          <a:lstStyle/>
          <a:p>
            <a:pPr marL="342900" indent="-342900">
              <a:lnSpc>
                <a:spcPts val="2750"/>
              </a:lnSpc>
              <a:buSzPct val="100000"/>
              <a:buFont typeface="+mj-lt"/>
              <a:buAutoNum type="arabicPeriod" startAt="2"/>
            </a:pPr>
            <a:r>
              <a:rPr lang="en-US" sz="1700" b="1" spc="-34" kern="0" dirty="0">
                <a:solidFill>
                  <a:srgbClr val="E5E0DF"/>
                </a:solidFill>
                <a:latin typeface="Inter" pitchFamily="34" charset="0"/>
                <a:ea typeface="Inter" pitchFamily="34" charset="-122"/>
                <a:cs typeface="Inter" pitchFamily="34" charset="-120"/>
              </a:rPr>
              <a:t>ROLLBACK</a:t>
            </a:r>
            <a:endParaRPr lang="en-US" sz="1700" dirty="0"/>
          </a:p>
        </p:txBody>
      </p:sp>
      <p:sp>
        <p:nvSpPr>
          <p:cNvPr id="9" name="Text 7"/>
          <p:cNvSpPr/>
          <p:nvPr/>
        </p:nvSpPr>
        <p:spPr>
          <a:xfrm>
            <a:off x="764143" y="5141000"/>
            <a:ext cx="6284714" cy="349329"/>
          </a:xfrm>
          <a:prstGeom prst="rect">
            <a:avLst/>
          </a:prstGeom>
          <a:noFill/>
          <a:ln/>
        </p:spPr>
        <p:txBody>
          <a:bodyPr wrap="none" lIns="0" tIns="0" rIns="0" bIns="0" rtlCol="0" anchor="t"/>
          <a:lstStyle/>
          <a:p>
            <a:pPr lvl="1" marL="685800" indent="-342900">
              <a:lnSpc>
                <a:spcPts val="2750"/>
              </a:lnSpc>
              <a:buSzPct val="100000"/>
              <a:buChar char="•"/>
            </a:pPr>
            <a:r>
              <a:rPr lang="en-US" sz="1700" spc="-34" kern="0" dirty="0">
                <a:solidFill>
                  <a:srgbClr val="E5E0DF"/>
                </a:solidFill>
                <a:latin typeface="Inter" pitchFamily="34" charset="0"/>
                <a:ea typeface="Inter" pitchFamily="34" charset="-122"/>
                <a:cs typeface="Inter" pitchFamily="34" charset="-120"/>
              </a:rPr>
              <a:t>잘못된 데이터 값을 입력시, 트랜잭션을 </a:t>
            </a:r>
            <a:pPr lvl="1" indent="0" marL="0">
              <a:lnSpc>
                <a:spcPts val="2750"/>
              </a:lnSpc>
              <a:buNone/>
            </a:pPr>
            <a:r>
              <a:rPr lang="en-US" sz="1700" b="1" spc="-34" kern="0" dirty="0">
                <a:solidFill>
                  <a:srgbClr val="E5E0DF"/>
                </a:solidFill>
                <a:latin typeface="Inter" pitchFamily="34" charset="0"/>
                <a:ea typeface="Inter" pitchFamily="34" charset="-122"/>
                <a:cs typeface="Inter" pitchFamily="34" charset="-120"/>
              </a:rPr>
              <a:t>이전 상태로 되돌림</a:t>
            </a:r>
            <a:endParaRPr lang="en-US" sz="1700" dirty="0"/>
          </a:p>
        </p:txBody>
      </p:sp>
      <p:sp>
        <p:nvSpPr>
          <p:cNvPr id="10" name="Text 8"/>
          <p:cNvSpPr/>
          <p:nvPr/>
        </p:nvSpPr>
        <p:spPr>
          <a:xfrm>
            <a:off x="764143" y="5566648"/>
            <a:ext cx="6284714" cy="349329"/>
          </a:xfrm>
          <a:prstGeom prst="rect">
            <a:avLst/>
          </a:prstGeom>
          <a:noFill/>
          <a:ln/>
        </p:spPr>
        <p:txBody>
          <a:bodyPr wrap="none" lIns="0" tIns="0" rIns="0" bIns="0" rtlCol="0" anchor="t"/>
          <a:lstStyle/>
          <a:p>
            <a:pPr marL="342900" indent="-342900">
              <a:lnSpc>
                <a:spcPts val="2750"/>
              </a:lnSpc>
              <a:buSzPct val="100000"/>
              <a:buFont typeface="+mj-lt"/>
              <a:buAutoNum type="arabicPeriod" startAt="3"/>
            </a:pPr>
            <a:r>
              <a:rPr lang="en-US" sz="1700" b="1" spc="-34" kern="0" dirty="0">
                <a:solidFill>
                  <a:srgbClr val="E5E0DF"/>
                </a:solidFill>
                <a:latin typeface="Inter" pitchFamily="34" charset="0"/>
                <a:ea typeface="Inter" pitchFamily="34" charset="-122"/>
                <a:cs typeface="Inter" pitchFamily="34" charset="-120"/>
              </a:rPr>
              <a:t>SAVEPOINT</a:t>
            </a:r>
            <a:endParaRPr lang="en-US" sz="1700" dirty="0"/>
          </a:p>
        </p:txBody>
      </p:sp>
      <p:sp>
        <p:nvSpPr>
          <p:cNvPr id="11" name="Text 9"/>
          <p:cNvSpPr/>
          <p:nvPr/>
        </p:nvSpPr>
        <p:spPr>
          <a:xfrm>
            <a:off x="764143" y="5992297"/>
            <a:ext cx="6284714" cy="349329"/>
          </a:xfrm>
          <a:prstGeom prst="rect">
            <a:avLst/>
          </a:prstGeom>
          <a:noFill/>
          <a:ln/>
        </p:spPr>
        <p:txBody>
          <a:bodyPr wrap="none" lIns="0" tIns="0" rIns="0" bIns="0" rtlCol="0" anchor="t"/>
          <a:lstStyle/>
          <a:p>
            <a:pPr lvl="1" marL="685800" indent="-342900">
              <a:lnSpc>
                <a:spcPts val="2750"/>
              </a:lnSpc>
              <a:buSzPct val="100000"/>
              <a:buChar char="•"/>
            </a:pPr>
            <a:r>
              <a:rPr lang="en-US" sz="1700" spc="-34" kern="0" dirty="0">
                <a:solidFill>
                  <a:srgbClr val="E5E0DF"/>
                </a:solidFill>
                <a:latin typeface="Inter" pitchFamily="34" charset="0"/>
                <a:ea typeface="Inter" pitchFamily="34" charset="-122"/>
                <a:cs typeface="Inter" pitchFamily="34" charset="-120"/>
              </a:rPr>
              <a:t>트랜잭션 내에서 </a:t>
            </a:r>
            <a:pPr lvl="1" indent="0" marL="0">
              <a:lnSpc>
                <a:spcPts val="2750"/>
              </a:lnSpc>
              <a:buNone/>
            </a:pPr>
            <a:r>
              <a:rPr lang="en-US" sz="1700" b="1" spc="-34" kern="0" dirty="0">
                <a:solidFill>
                  <a:srgbClr val="E5E0DF"/>
                </a:solidFill>
                <a:latin typeface="Inter" pitchFamily="34" charset="0"/>
                <a:ea typeface="Inter" pitchFamily="34" charset="-122"/>
                <a:cs typeface="Inter" pitchFamily="34" charset="-120"/>
              </a:rPr>
              <a:t>중간 저장점</a:t>
            </a:r>
            <a:pPr lvl="1" indent="0" marL="0">
              <a:lnSpc>
                <a:spcPts val="2750"/>
              </a:lnSpc>
              <a:buNone/>
            </a:pPr>
            <a:r>
              <a:rPr lang="en-US" sz="1700" spc="-34" kern="0" dirty="0">
                <a:solidFill>
                  <a:srgbClr val="E5E0DF"/>
                </a:solidFill>
                <a:latin typeface="Inter" pitchFamily="34" charset="0"/>
                <a:ea typeface="Inter" pitchFamily="34" charset="-122"/>
                <a:cs typeface="Inter" pitchFamily="34" charset="-120"/>
              </a:rPr>
              <a:t>을 설정, 특정 지점까지만 롤백</a:t>
            </a:r>
            <a:endParaRPr lang="en-US" sz="1700" dirty="0"/>
          </a:p>
        </p:txBody>
      </p:sp>
      <p:sp>
        <p:nvSpPr>
          <p:cNvPr id="12" name="Text 10"/>
          <p:cNvSpPr/>
          <p:nvPr/>
        </p:nvSpPr>
        <p:spPr>
          <a:xfrm>
            <a:off x="764143" y="6538079"/>
            <a:ext cx="6284714" cy="349329"/>
          </a:xfrm>
          <a:prstGeom prst="rect">
            <a:avLst/>
          </a:prstGeom>
          <a:noFill/>
          <a:ln/>
        </p:spPr>
        <p:txBody>
          <a:bodyPr wrap="none" lIns="0" tIns="0" rIns="0" bIns="0" rtlCol="0" anchor="t"/>
          <a:lstStyle/>
          <a:p>
            <a:pPr indent="0" marL="0">
              <a:lnSpc>
                <a:spcPts val="2750"/>
              </a:lnSpc>
              <a:buNone/>
            </a:pPr>
            <a:r>
              <a:rPr lang="en-US" sz="1700" b="1" spc="-34" kern="0" dirty="0">
                <a:solidFill>
                  <a:srgbClr val="000000"/>
                </a:solidFill>
                <a:highlight>
                  <a:srgbClr val="FCEC99"/>
                </a:highlight>
                <a:latin typeface="Inter" pitchFamily="34" charset="0"/>
                <a:ea typeface="Inter" pitchFamily="34" charset="-122"/>
                <a:cs typeface="Inter" pitchFamily="34" charset="-120"/>
              </a:rPr>
              <a:t>데이터 무결성을 유지</a:t>
            </a:r>
            <a:pPr indent="0" marL="0">
              <a:lnSpc>
                <a:spcPts val="2750"/>
              </a:lnSpc>
              <a:buNone/>
            </a:pPr>
            <a:r>
              <a:rPr lang="en-US" sz="1700" b="1" spc="-34" kern="0" dirty="0">
                <a:solidFill>
                  <a:srgbClr val="E5E0DF"/>
                </a:solidFill>
                <a:latin typeface="Inter" pitchFamily="34" charset="0"/>
                <a:ea typeface="Inter" pitchFamily="34" charset="-122"/>
                <a:cs typeface="Inter" pitchFamily="34" charset="-120"/>
              </a:rPr>
              <a:t>하면서, </a:t>
            </a:r>
            <a:endParaRPr lang="en-US" sz="1700" dirty="0"/>
          </a:p>
        </p:txBody>
      </p:sp>
      <p:sp>
        <p:nvSpPr>
          <p:cNvPr id="13" name="Text 11"/>
          <p:cNvSpPr/>
          <p:nvPr/>
        </p:nvSpPr>
        <p:spPr>
          <a:xfrm>
            <a:off x="764143" y="7083862"/>
            <a:ext cx="6284714" cy="349329"/>
          </a:xfrm>
          <a:prstGeom prst="rect">
            <a:avLst/>
          </a:prstGeom>
          <a:noFill/>
          <a:ln/>
        </p:spPr>
        <p:txBody>
          <a:bodyPr wrap="none" lIns="0" tIns="0" rIns="0" bIns="0" rtlCol="0" anchor="t"/>
          <a:lstStyle/>
          <a:p>
            <a:pPr indent="0" marL="0">
              <a:lnSpc>
                <a:spcPts val="2750"/>
              </a:lnSpc>
              <a:buNone/>
            </a:pPr>
            <a:r>
              <a:rPr lang="en-US" sz="1700" b="1" spc="-34" kern="0" dirty="0">
                <a:solidFill>
                  <a:srgbClr val="000000"/>
                </a:solidFill>
                <a:highlight>
                  <a:srgbClr val="FCEC99"/>
                </a:highlight>
                <a:latin typeface="Inter" pitchFamily="34" charset="0"/>
                <a:ea typeface="Inter" pitchFamily="34" charset="-122"/>
                <a:cs typeface="Inter" pitchFamily="34" charset="-120"/>
              </a:rPr>
              <a:t>작업 중 오류 발생 시 안전하게 복구</a:t>
            </a:r>
            <a:pPr indent="0" marL="0">
              <a:lnSpc>
                <a:spcPts val="2750"/>
              </a:lnSpc>
              <a:buNone/>
            </a:pPr>
            <a:r>
              <a:rPr lang="en-US" sz="1700" b="1" spc="-34" kern="0" dirty="0">
                <a:solidFill>
                  <a:srgbClr val="E5E0DF"/>
                </a:solidFill>
                <a:latin typeface="Inter" pitchFamily="34" charset="0"/>
                <a:ea typeface="Inter" pitchFamily="34" charset="-122"/>
                <a:cs typeface="Inter" pitchFamily="34" charset="-120"/>
              </a:rPr>
              <a:t>할 수 있도록 설계</a:t>
            </a:r>
            <a:endParaRPr lang="en-US" sz="1700" dirty="0"/>
          </a:p>
        </p:txBody>
      </p:sp>
      <p:pic>
        <p:nvPicPr>
          <p:cNvPr id="14" name="Image 0" descr="preencoded.png">    </p:cNvPr>
          <p:cNvPicPr>
            <a:picLocks noChangeAspect="1"/>
          </p:cNvPicPr>
          <p:nvPr/>
        </p:nvPicPr>
        <p:blipFill>
          <a:blip r:embed="rId1"/>
          <a:stretch>
            <a:fillRect/>
          </a:stretch>
        </p:blipFill>
        <p:spPr>
          <a:xfrm>
            <a:off x="7589163" y="2592467"/>
            <a:ext cx="6049447" cy="3625334"/>
          </a:xfrm>
          <a:prstGeom prst="rect">
            <a:avLst/>
          </a:prstGeom>
        </p:spPr>
      </p:pic>
      <p:sp>
        <p:nvSpPr>
          <p:cNvPr id="15" name="Text 12"/>
          <p:cNvSpPr/>
          <p:nvPr/>
        </p:nvSpPr>
        <p:spPr>
          <a:xfrm>
            <a:off x="7589163" y="6463427"/>
            <a:ext cx="6284714" cy="349329"/>
          </a:xfrm>
          <a:prstGeom prst="rect">
            <a:avLst/>
          </a:prstGeom>
          <a:noFill/>
          <a:ln/>
        </p:spPr>
        <p:txBody>
          <a:bodyPr wrap="none" lIns="0" tIns="0" rIns="0" bIns="0" rtlCol="0" anchor="t"/>
          <a:lstStyle/>
          <a:p>
            <a:pPr indent="0" marL="0">
              <a:lnSpc>
                <a:spcPts val="2750"/>
              </a:lnSpc>
              <a:buNone/>
            </a:pPr>
            <a:endParaRPr lang="en-US" sz="17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nvSpPr>
        <p:spPr>
          <a:xfrm>
            <a:off x="442436" y="347543"/>
            <a:ext cx="4295656" cy="394930"/>
          </a:xfrm>
          <a:prstGeom prst="rect">
            <a:avLst/>
          </a:prstGeom>
          <a:noFill/>
          <a:ln/>
        </p:spPr>
        <p:txBody>
          <a:bodyPr wrap="none" lIns="0" tIns="0" rIns="0" bIns="0" rtlCol="0" anchor="t"/>
          <a:lstStyle/>
          <a:p>
            <a:pPr algn="l" indent="0" marL="0">
              <a:lnSpc>
                <a:spcPts val="3100"/>
              </a:lnSpc>
              <a:buNone/>
            </a:pPr>
            <a:r>
              <a:rPr lang="en-US" sz="2450" b="1" spc="-75" kern="0" dirty="0">
                <a:solidFill>
                  <a:srgbClr val="FFFFFF"/>
                </a:solidFill>
                <a:latin typeface="Inter Bold" pitchFamily="34" charset="0"/>
                <a:ea typeface="Inter Bold" pitchFamily="34" charset="-122"/>
                <a:cs typeface="Inter Bold" pitchFamily="34" charset="-120"/>
              </a:rPr>
              <a:t>2-5. </a:t>
            </a:r>
            <a:pPr algn="l" indent="0" marL="0">
              <a:lnSpc>
                <a:spcPts val="3100"/>
              </a:lnSpc>
              <a:buNone/>
            </a:pPr>
            <a:r>
              <a:rPr lang="en-US" sz="2450" b="1" spc="-75" kern="0" dirty="0">
                <a:solidFill>
                  <a:srgbClr val="FFFFFF"/>
                </a:solidFill>
                <a:latin typeface="Inter Bold" pitchFamily="34" charset="0"/>
                <a:ea typeface="Inter Bold" pitchFamily="34" charset="-122"/>
                <a:cs typeface="Inter Bold" pitchFamily="34" charset="-120"/>
              </a:rPr>
              <a:t>성능 최적화 및 데이터 안정성</a:t>
            </a:r>
            <a:endParaRPr lang="en-US" sz="2450" dirty="0"/>
          </a:p>
        </p:txBody>
      </p:sp>
      <p:sp>
        <p:nvSpPr>
          <p:cNvPr id="3" name="Text 1"/>
          <p:cNvSpPr/>
          <p:nvPr/>
        </p:nvSpPr>
        <p:spPr>
          <a:xfrm>
            <a:off x="442436" y="932021"/>
            <a:ext cx="2008227" cy="237053"/>
          </a:xfrm>
          <a:prstGeom prst="rect">
            <a:avLst/>
          </a:prstGeom>
          <a:noFill/>
          <a:ln/>
        </p:spPr>
        <p:txBody>
          <a:bodyPr wrap="none" lIns="0" tIns="0" rIns="0" bIns="0" rtlCol="0" anchor="t"/>
          <a:lstStyle/>
          <a:p>
            <a:pPr indent="0" marL="0">
              <a:lnSpc>
                <a:spcPts val="1850"/>
              </a:lnSpc>
              <a:buNone/>
            </a:pPr>
            <a:r>
              <a:rPr lang="en-US" sz="1450" b="1" spc="-45" kern="0" dirty="0">
                <a:solidFill>
                  <a:srgbClr val="FFFFFF"/>
                </a:solidFill>
                <a:latin typeface="Inter Bold" pitchFamily="34" charset="0"/>
                <a:ea typeface="Inter Bold" pitchFamily="34" charset="-122"/>
                <a:cs typeface="Inter Bold" pitchFamily="34" charset="-120"/>
              </a:rPr>
              <a:t>3. 성능 최적화 및 재사용성</a:t>
            </a:r>
            <a:endParaRPr lang="en-US" sz="1450" dirty="0"/>
          </a:p>
        </p:txBody>
      </p:sp>
      <p:sp>
        <p:nvSpPr>
          <p:cNvPr id="4" name="Text 2"/>
          <p:cNvSpPr/>
          <p:nvPr/>
        </p:nvSpPr>
        <p:spPr>
          <a:xfrm>
            <a:off x="442436" y="1472327"/>
            <a:ext cx="6718578" cy="202287"/>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데이터베이스 성능을 높이고, 반복적인 작업을 줄이기 위해 </a:t>
            </a:r>
            <a:endParaRPr lang="en-US" sz="950" dirty="0"/>
          </a:p>
        </p:txBody>
      </p:sp>
      <p:sp>
        <p:nvSpPr>
          <p:cNvPr id="5" name="Text 3"/>
          <p:cNvSpPr/>
          <p:nvPr/>
        </p:nvSpPr>
        <p:spPr>
          <a:xfrm>
            <a:off x="442436" y="1788319"/>
            <a:ext cx="6718578" cy="202287"/>
          </a:xfrm>
          <a:prstGeom prst="rect">
            <a:avLst/>
          </a:prstGeom>
          <a:noFill/>
          <a:ln/>
        </p:spPr>
        <p:txBody>
          <a:bodyPr wrap="none" lIns="0" tIns="0" rIns="0" bIns="0" rtlCol="0" anchor="t"/>
          <a:lstStyle/>
          <a:p>
            <a:pPr indent="0" marL="0">
              <a:lnSpc>
                <a:spcPts val="1550"/>
              </a:lnSpc>
              <a:buNone/>
            </a:pPr>
            <a:r>
              <a:rPr lang="en-US" sz="950" b="1" spc="-20" kern="0" dirty="0">
                <a:solidFill>
                  <a:srgbClr val="000000"/>
                </a:solidFill>
                <a:highlight>
                  <a:srgbClr val="FCEC99"/>
                </a:highlight>
                <a:latin typeface="Inter" pitchFamily="34" charset="0"/>
                <a:ea typeface="Inter" pitchFamily="34" charset="-122"/>
                <a:cs typeface="Inter" pitchFamily="34" charset="-120"/>
              </a:rPr>
              <a:t>뷰(View), 프로시저(Procedure), 인덱스(Index)</a:t>
            </a:r>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 등을 활용</a:t>
            </a:r>
            <a:endParaRPr lang="en-US" sz="950" dirty="0"/>
          </a:p>
        </p:txBody>
      </p:sp>
      <p:sp>
        <p:nvSpPr>
          <p:cNvPr id="6" name="Text 4"/>
          <p:cNvSpPr/>
          <p:nvPr/>
        </p:nvSpPr>
        <p:spPr>
          <a:xfrm>
            <a:off x="442436" y="2104311"/>
            <a:ext cx="6718578" cy="202287"/>
          </a:xfrm>
          <a:prstGeom prst="rect">
            <a:avLst/>
          </a:prstGeom>
          <a:noFill/>
          <a:ln/>
        </p:spPr>
        <p:txBody>
          <a:bodyPr wrap="none" lIns="0" tIns="0" rIns="0" bIns="0" rtlCol="0" anchor="t"/>
          <a:lstStyle/>
          <a:p>
            <a:pPr marL="342900" indent="-342900">
              <a:lnSpc>
                <a:spcPts val="1550"/>
              </a:lnSpc>
              <a:buSzPct val="100000"/>
              <a:buFont typeface="+mj-lt"/>
              <a:buAutoNum type="arabicPeriod" startAt="1"/>
            </a:pPr>
            <a:r>
              <a:rPr lang="en-US" sz="950" b="1" spc="-20" kern="0" dirty="0">
                <a:solidFill>
                  <a:srgbClr val="E5E0DF"/>
                </a:solidFill>
                <a:latin typeface="Inter" pitchFamily="34" charset="0"/>
                <a:ea typeface="Inter" pitchFamily="34" charset="-122"/>
                <a:cs typeface="Inter" pitchFamily="34" charset="-120"/>
              </a:rPr>
              <a:t>뷰 (View) 활용</a:t>
            </a:r>
            <a:endParaRPr lang="en-US" sz="950" dirty="0"/>
          </a:p>
        </p:txBody>
      </p:sp>
      <p:sp>
        <p:nvSpPr>
          <p:cNvPr id="7" name="Text 5"/>
          <p:cNvSpPr/>
          <p:nvPr/>
        </p:nvSpPr>
        <p:spPr>
          <a:xfrm>
            <a:off x="442436" y="2350770"/>
            <a:ext cx="6718578" cy="202287"/>
          </a:xfrm>
          <a:prstGeom prst="rect">
            <a:avLst/>
          </a:prstGeom>
          <a:noFill/>
          <a:ln/>
        </p:spPr>
        <p:txBody>
          <a:bodyPr wrap="none" lIns="0" tIns="0" rIns="0" bIns="0" rtlCol="0" anchor="t"/>
          <a:lstStyle/>
          <a:p>
            <a:pPr lvl="1" marL="6858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복잡한 쿼리를 미리 저장해 조회 속도를 향상</a:t>
            </a:r>
            <a:endParaRPr lang="en-US" sz="950" dirty="0"/>
          </a:p>
        </p:txBody>
      </p:sp>
      <p:sp>
        <p:nvSpPr>
          <p:cNvPr id="8" name="Text 6"/>
          <p:cNvSpPr/>
          <p:nvPr/>
        </p:nvSpPr>
        <p:spPr>
          <a:xfrm>
            <a:off x="442436" y="2597229"/>
            <a:ext cx="6718578" cy="202287"/>
          </a:xfrm>
          <a:prstGeom prst="rect">
            <a:avLst/>
          </a:prstGeom>
          <a:noFill/>
          <a:ln/>
        </p:spPr>
        <p:txBody>
          <a:bodyPr wrap="none" lIns="0" tIns="0" rIns="0" bIns="0" rtlCol="0" anchor="t"/>
          <a:lstStyle/>
          <a:p>
            <a:pPr lvl="1" marL="6858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예를 들어, </a:t>
            </a:r>
            <a:pPr lvl="1" indent="0" marL="0">
              <a:lnSpc>
                <a:spcPts val="1550"/>
              </a:lnSpc>
              <a:buNone/>
            </a:pPr>
            <a:r>
              <a:rPr lang="en-US" sz="950" spc="-20" kern="0" dirty="0">
                <a:solidFill>
                  <a:srgbClr val="E5E0DF"/>
                </a:solidFill>
                <a:highlight>
                  <a:srgbClr val="0A004D"/>
                </a:highlight>
                <a:latin typeface="Consolas" pitchFamily="34" charset="0"/>
                <a:ea typeface="Consolas" pitchFamily="34" charset="-122"/>
                <a:cs typeface="Consolas" pitchFamily="34" charset="-120"/>
              </a:rPr>
              <a:t>학생별 평균 성적 조회</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를 위한 뷰를 생성해 </a:t>
            </a:r>
            <a:pPr lvl="1"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매번 복잡한 조인을 실행하지 않고도 빠르게 조회</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할 수 있도록 했습니다.</a:t>
            </a:r>
            <a:endParaRPr lang="en-US" sz="950" dirty="0"/>
          </a:p>
        </p:txBody>
      </p:sp>
      <p:sp>
        <p:nvSpPr>
          <p:cNvPr id="9" name="Text 7"/>
          <p:cNvSpPr/>
          <p:nvPr/>
        </p:nvSpPr>
        <p:spPr>
          <a:xfrm>
            <a:off x="442436" y="2843689"/>
            <a:ext cx="6718578" cy="202287"/>
          </a:xfrm>
          <a:prstGeom prst="rect">
            <a:avLst/>
          </a:prstGeom>
          <a:noFill/>
          <a:ln/>
        </p:spPr>
        <p:txBody>
          <a:bodyPr wrap="none" lIns="0" tIns="0" rIns="0" bIns="0" rtlCol="0" anchor="t"/>
          <a:lstStyle/>
          <a:p>
            <a:pPr marL="342900" indent="-342900">
              <a:lnSpc>
                <a:spcPts val="1550"/>
              </a:lnSpc>
              <a:buSzPct val="100000"/>
              <a:buFont typeface="+mj-lt"/>
              <a:buAutoNum type="arabicPeriod" startAt="2"/>
            </a:pPr>
            <a:r>
              <a:rPr lang="en-US" sz="950" b="1" spc="-20" kern="0" dirty="0">
                <a:solidFill>
                  <a:srgbClr val="E5E0DF"/>
                </a:solidFill>
                <a:latin typeface="Inter" pitchFamily="34" charset="0"/>
                <a:ea typeface="Inter" pitchFamily="34" charset="-122"/>
                <a:cs typeface="Inter" pitchFamily="34" charset="-120"/>
              </a:rPr>
              <a:t>저장 프로시저 (Stored Procedure) 활용</a:t>
            </a:r>
            <a:endParaRPr lang="en-US" sz="950" dirty="0"/>
          </a:p>
        </p:txBody>
      </p:sp>
      <p:sp>
        <p:nvSpPr>
          <p:cNvPr id="10" name="Text 8"/>
          <p:cNvSpPr/>
          <p:nvPr/>
        </p:nvSpPr>
        <p:spPr>
          <a:xfrm>
            <a:off x="442436" y="3090148"/>
            <a:ext cx="6718578" cy="202287"/>
          </a:xfrm>
          <a:prstGeom prst="rect">
            <a:avLst/>
          </a:prstGeom>
          <a:noFill/>
          <a:ln/>
        </p:spPr>
        <p:txBody>
          <a:bodyPr wrap="none" lIns="0" tIns="0" rIns="0" bIns="0" rtlCol="0" anchor="t"/>
          <a:lstStyle/>
          <a:p>
            <a:pPr lvl="1" marL="6858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반복적으로 수행되는 SQL 문을 프로시저로 만들어 </a:t>
            </a:r>
            <a:pPr lvl="1"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코드를 재사용</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하고 </a:t>
            </a:r>
            <a:pPr lvl="1"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성능을 향상</a:t>
            </a:r>
            <a:endParaRPr lang="en-US" sz="950" dirty="0"/>
          </a:p>
        </p:txBody>
      </p:sp>
      <p:sp>
        <p:nvSpPr>
          <p:cNvPr id="11" name="Text 9"/>
          <p:cNvSpPr/>
          <p:nvPr/>
        </p:nvSpPr>
        <p:spPr>
          <a:xfrm>
            <a:off x="442436" y="3336608"/>
            <a:ext cx="6718578" cy="404574"/>
          </a:xfrm>
          <a:prstGeom prst="rect">
            <a:avLst/>
          </a:prstGeom>
          <a:noFill/>
          <a:ln/>
        </p:spPr>
        <p:txBody>
          <a:bodyPr wrap="square" lIns="0" tIns="0" rIns="0" bIns="0" rtlCol="0" anchor="t"/>
          <a:lstStyle/>
          <a:p>
            <a:pPr lvl="1" marL="6858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학생 성적 입력 시 </a:t>
            </a:r>
            <a:pPr lvl="1"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출결, 필기, 실기 점수를 자동 합산하여 총점을 계산하는 프로시저</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를 작성해 </a:t>
            </a:r>
            <a:pPr lvl="1"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데이터 처리 속도를 개선</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했습니다.</a:t>
            </a:r>
            <a:endParaRPr lang="en-US" sz="950" dirty="0"/>
          </a:p>
        </p:txBody>
      </p:sp>
      <p:sp>
        <p:nvSpPr>
          <p:cNvPr id="12" name="Text 10"/>
          <p:cNvSpPr/>
          <p:nvPr/>
        </p:nvSpPr>
        <p:spPr>
          <a:xfrm>
            <a:off x="442436" y="3785354"/>
            <a:ext cx="6718578" cy="202287"/>
          </a:xfrm>
          <a:prstGeom prst="rect">
            <a:avLst/>
          </a:prstGeom>
          <a:noFill/>
          <a:ln/>
        </p:spPr>
        <p:txBody>
          <a:bodyPr wrap="none" lIns="0" tIns="0" rIns="0" bIns="0" rtlCol="0" anchor="t"/>
          <a:lstStyle/>
          <a:p>
            <a:pPr marL="342900" indent="-342900">
              <a:lnSpc>
                <a:spcPts val="1550"/>
              </a:lnSpc>
              <a:buSzPct val="100000"/>
              <a:buFont typeface="+mj-lt"/>
              <a:buAutoNum type="arabicPeriod" startAt="3"/>
            </a:pPr>
            <a:r>
              <a:rPr lang="en-US" sz="950" b="1" spc="-20" kern="0" dirty="0">
                <a:solidFill>
                  <a:srgbClr val="E5E0DF"/>
                </a:solidFill>
                <a:latin typeface="Inter" pitchFamily="34" charset="0"/>
                <a:ea typeface="Inter" pitchFamily="34" charset="-122"/>
                <a:cs typeface="Inter" pitchFamily="34" charset="-120"/>
              </a:rPr>
              <a:t>인덱스 (Index) 활용</a:t>
            </a:r>
            <a:endParaRPr lang="en-US" sz="950" dirty="0"/>
          </a:p>
        </p:txBody>
      </p:sp>
      <p:sp>
        <p:nvSpPr>
          <p:cNvPr id="13" name="Text 11"/>
          <p:cNvSpPr/>
          <p:nvPr/>
        </p:nvSpPr>
        <p:spPr>
          <a:xfrm>
            <a:off x="442436" y="4031813"/>
            <a:ext cx="6718578" cy="202287"/>
          </a:xfrm>
          <a:prstGeom prst="rect">
            <a:avLst/>
          </a:prstGeom>
          <a:noFill/>
          <a:ln/>
        </p:spPr>
        <p:txBody>
          <a:bodyPr wrap="none" lIns="0" tIns="0" rIns="0" bIns="0" rtlCol="0" anchor="t"/>
          <a:lstStyle/>
          <a:p>
            <a:pPr lvl="1" marL="6858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자주 검색되는 컬럼에 인덱스를 설정해 </a:t>
            </a:r>
            <a:pPr lvl="1"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데이터 검색 성능을 최적화</a:t>
            </a:r>
            <a:endParaRPr lang="en-US" sz="950" dirty="0"/>
          </a:p>
        </p:txBody>
      </p:sp>
      <p:sp>
        <p:nvSpPr>
          <p:cNvPr id="14" name="Text 12"/>
          <p:cNvSpPr/>
          <p:nvPr/>
        </p:nvSpPr>
        <p:spPr>
          <a:xfrm>
            <a:off x="442436" y="4278273"/>
            <a:ext cx="6718578" cy="202287"/>
          </a:xfrm>
          <a:prstGeom prst="rect">
            <a:avLst/>
          </a:prstGeom>
          <a:noFill/>
          <a:ln/>
        </p:spPr>
        <p:txBody>
          <a:bodyPr wrap="none" lIns="0" tIns="0" rIns="0" bIns="0" rtlCol="0" anchor="t"/>
          <a:lstStyle/>
          <a:p>
            <a:pPr lvl="1" marL="6858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예를 들어, </a:t>
            </a:r>
            <a:pPr lvl="1" indent="0" marL="0">
              <a:lnSpc>
                <a:spcPts val="1550"/>
              </a:lnSpc>
              <a:buNone/>
            </a:pPr>
            <a:r>
              <a:rPr lang="en-US" sz="950" spc="-20" kern="0" dirty="0">
                <a:solidFill>
                  <a:srgbClr val="E5E0DF"/>
                </a:solidFill>
                <a:highlight>
                  <a:srgbClr val="0A004D"/>
                </a:highlight>
                <a:latin typeface="Consolas" pitchFamily="34" charset="0"/>
                <a:ea typeface="Consolas" pitchFamily="34" charset="-122"/>
                <a:cs typeface="Consolas" pitchFamily="34" charset="-120"/>
              </a:rPr>
              <a:t>학생 테이블</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의 </a:t>
            </a:r>
            <a:pPr lvl="1" indent="0" marL="0">
              <a:lnSpc>
                <a:spcPts val="1550"/>
              </a:lnSpc>
              <a:buNone/>
            </a:pPr>
            <a:r>
              <a:rPr lang="en-US" sz="950" spc="-20" kern="0" dirty="0">
                <a:solidFill>
                  <a:srgbClr val="E5E0DF"/>
                </a:solidFill>
                <a:highlight>
                  <a:srgbClr val="0A004D"/>
                </a:highlight>
                <a:latin typeface="Consolas" pitchFamily="34" charset="0"/>
                <a:ea typeface="Consolas" pitchFamily="34" charset="-122"/>
                <a:cs typeface="Consolas" pitchFamily="34" charset="-120"/>
              </a:rPr>
              <a:t>이메일</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과 </a:t>
            </a:r>
            <a:pPr lvl="1" indent="0" marL="0">
              <a:lnSpc>
                <a:spcPts val="1550"/>
              </a:lnSpc>
              <a:buNone/>
            </a:pPr>
            <a:r>
              <a:rPr lang="en-US" sz="950" spc="-20" kern="0" dirty="0">
                <a:solidFill>
                  <a:srgbClr val="E5E0DF"/>
                </a:solidFill>
                <a:highlight>
                  <a:srgbClr val="0A004D"/>
                </a:highlight>
                <a:latin typeface="Consolas" pitchFamily="34" charset="0"/>
                <a:ea typeface="Consolas" pitchFamily="34" charset="-122"/>
                <a:cs typeface="Consolas" pitchFamily="34" charset="-120"/>
              </a:rPr>
              <a:t>이름</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 컬럼에 인덱스를 추가해 조회 속도를 개선했습니다.</a:t>
            </a:r>
            <a:endParaRPr lang="en-US" sz="950" dirty="0"/>
          </a:p>
        </p:txBody>
      </p:sp>
      <p:sp>
        <p:nvSpPr>
          <p:cNvPr id="15" name="Text 13"/>
          <p:cNvSpPr/>
          <p:nvPr/>
        </p:nvSpPr>
        <p:spPr>
          <a:xfrm>
            <a:off x="442436" y="4524732"/>
            <a:ext cx="6718578" cy="202287"/>
          </a:xfrm>
          <a:prstGeom prst="rect">
            <a:avLst/>
          </a:prstGeom>
          <a:noFill/>
          <a:ln/>
        </p:spPr>
        <p:txBody>
          <a:bodyPr wrap="none" lIns="0" tIns="0" rIns="0" bIns="0" rtlCol="0" anchor="t"/>
          <a:lstStyle/>
          <a:p>
            <a:pPr marL="342900" indent="-342900">
              <a:lnSpc>
                <a:spcPts val="1550"/>
              </a:lnSpc>
              <a:buSzPct val="100000"/>
              <a:buFont typeface="+mj-lt"/>
              <a:buAutoNum type="arabicPeriod" startAt="4"/>
            </a:pPr>
            <a:r>
              <a:rPr lang="en-US" sz="950" b="1" spc="-20" kern="0" dirty="0">
                <a:solidFill>
                  <a:srgbClr val="E5E0DF"/>
                </a:solidFill>
                <a:latin typeface="Inter" pitchFamily="34" charset="0"/>
                <a:ea typeface="Inter" pitchFamily="34" charset="-122"/>
                <a:cs typeface="Inter" pitchFamily="34" charset="-120"/>
              </a:rPr>
              <a:t>JOIN 최소화를 위한 테이블 설계</a:t>
            </a:r>
            <a:endParaRPr lang="en-US" sz="950" dirty="0"/>
          </a:p>
        </p:txBody>
      </p:sp>
      <p:sp>
        <p:nvSpPr>
          <p:cNvPr id="16" name="Text 14"/>
          <p:cNvSpPr/>
          <p:nvPr/>
        </p:nvSpPr>
        <p:spPr>
          <a:xfrm>
            <a:off x="442436" y="4771192"/>
            <a:ext cx="6718578" cy="202287"/>
          </a:xfrm>
          <a:prstGeom prst="rect">
            <a:avLst/>
          </a:prstGeom>
          <a:noFill/>
          <a:ln/>
        </p:spPr>
        <p:txBody>
          <a:bodyPr wrap="none" lIns="0" tIns="0" rIns="0" bIns="0" rtlCol="0" anchor="t"/>
          <a:lstStyle/>
          <a:p>
            <a:pPr lvl="1" marL="6858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데이터 조회 속도를 높이기 위해 </a:t>
            </a:r>
            <a:pPr lvl="1"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JOIN을 최소화</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하는 방식으로 테이블을 설계</a:t>
            </a:r>
            <a:endParaRPr lang="en-US" sz="950" dirty="0"/>
          </a:p>
        </p:txBody>
      </p:sp>
      <p:sp>
        <p:nvSpPr>
          <p:cNvPr id="17" name="Text 15"/>
          <p:cNvSpPr/>
          <p:nvPr/>
        </p:nvSpPr>
        <p:spPr>
          <a:xfrm>
            <a:off x="442436" y="5017651"/>
            <a:ext cx="6718578" cy="202287"/>
          </a:xfrm>
          <a:prstGeom prst="rect">
            <a:avLst/>
          </a:prstGeom>
          <a:noFill/>
          <a:ln/>
        </p:spPr>
        <p:txBody>
          <a:bodyPr wrap="none" lIns="0" tIns="0" rIns="0" bIns="0" rtlCol="0" anchor="t"/>
          <a:lstStyle/>
          <a:p>
            <a:pPr lvl="1" marL="6858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불필요한 JOIN을 줄이기 위해 </a:t>
            </a:r>
            <a:pPr lvl="1"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정규화와 반정규화 기법을 적절히 적용</a:t>
            </a:r>
            <a:endParaRPr lang="en-US" sz="950" dirty="0"/>
          </a:p>
        </p:txBody>
      </p:sp>
      <p:sp>
        <p:nvSpPr>
          <p:cNvPr id="18" name="Text 16"/>
          <p:cNvSpPr/>
          <p:nvPr/>
        </p:nvSpPr>
        <p:spPr>
          <a:xfrm>
            <a:off x="442436" y="5264110"/>
            <a:ext cx="6718578" cy="404574"/>
          </a:xfrm>
          <a:prstGeom prst="rect">
            <a:avLst/>
          </a:prstGeom>
          <a:noFill/>
          <a:ln/>
        </p:spPr>
        <p:txBody>
          <a:bodyPr wrap="square" lIns="0" tIns="0" rIns="0" bIns="0" rtlCol="0" anchor="t"/>
          <a:lstStyle/>
          <a:p>
            <a:pPr lvl="1" marL="685800" indent="-342900">
              <a:lnSpc>
                <a:spcPts val="1550"/>
              </a:lnSpc>
              <a:buSzPct val="100000"/>
              <a:buChar char="•"/>
            </a:pPr>
            <a:r>
              <a:rPr lang="en-US" sz="950" spc="-20" kern="0" dirty="0">
                <a:solidFill>
                  <a:srgbClr val="E5E0DF"/>
                </a:solidFill>
                <a:latin typeface="Inter" pitchFamily="34" charset="0"/>
                <a:ea typeface="Inter" pitchFamily="34" charset="-122"/>
                <a:cs typeface="Inter" pitchFamily="34" charset="-120"/>
              </a:rPr>
              <a:t>예를 들어, 학생의 출결 및 성적 정보를 조회할 때 </a:t>
            </a:r>
            <a:pPr lvl="1"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자주 참조하는 데이터를 별도 테이블에 저장해</a:t>
            </a:r>
            <a:pPr lvl="1" indent="0" marL="0">
              <a:lnSpc>
                <a:spcPts val="1550"/>
              </a:lnSpc>
              <a:buNone/>
            </a:pPr>
            <a:r>
              <a:rPr lang="en-US" sz="950" spc="-20" kern="0" dirty="0">
                <a:solidFill>
                  <a:srgbClr val="E5E0DF"/>
                </a:solidFill>
                <a:latin typeface="Inter" pitchFamily="34" charset="0"/>
                <a:ea typeface="Inter" pitchFamily="34" charset="-122"/>
                <a:cs typeface="Inter" pitchFamily="34" charset="-120"/>
              </a:rPr>
              <a:t> 매번 여러 개의 테이블을 JOIN하지 않도록 설계함</a:t>
            </a:r>
            <a:endParaRPr lang="en-US" sz="950" dirty="0"/>
          </a:p>
        </p:txBody>
      </p:sp>
      <p:sp>
        <p:nvSpPr>
          <p:cNvPr id="19" name="Text 17"/>
          <p:cNvSpPr/>
          <p:nvPr/>
        </p:nvSpPr>
        <p:spPr>
          <a:xfrm>
            <a:off x="442436" y="5782389"/>
            <a:ext cx="6718578" cy="202287"/>
          </a:xfrm>
          <a:prstGeom prst="rect">
            <a:avLst/>
          </a:prstGeom>
          <a:noFill/>
          <a:ln/>
        </p:spPr>
        <p:txBody>
          <a:bodyPr wrap="none" lIns="0" tIns="0" rIns="0" bIns="0" rtlCol="0" anchor="t"/>
          <a:lstStyle/>
          <a:p>
            <a:pPr indent="0" marL="0">
              <a:lnSpc>
                <a:spcPts val="1550"/>
              </a:lnSpc>
              <a:buNone/>
            </a:pPr>
            <a:r>
              <a:rPr lang="en-US" sz="950" spc="-20" kern="0" dirty="0">
                <a:solidFill>
                  <a:srgbClr val="E5E0DF"/>
                </a:solidFill>
                <a:latin typeface="Inter" pitchFamily="34" charset="0"/>
                <a:ea typeface="Inter" pitchFamily="34" charset="-122"/>
                <a:cs typeface="Inter" pitchFamily="34" charset="-120"/>
              </a:rPr>
              <a:t>이러한 최적화 기법을 적용해 </a:t>
            </a:r>
            <a:pPr indent="0" marL="0">
              <a:lnSpc>
                <a:spcPts val="1550"/>
              </a:lnSpc>
              <a:buNone/>
            </a:pPr>
            <a:r>
              <a:rPr lang="en-US" sz="950" b="1" spc="-20" kern="0" dirty="0">
                <a:solidFill>
                  <a:srgbClr val="E5E0DF"/>
                </a:solidFill>
                <a:latin typeface="Inter" pitchFamily="34" charset="0"/>
                <a:ea typeface="Inter" pitchFamily="34" charset="-122"/>
                <a:cs typeface="Inter" pitchFamily="34" charset="-120"/>
              </a:rPr>
              <a:t>데이터 처리 속도를 개선하고, 시스템 부하를 줄이는 효과를 얻었습니다.</a:t>
            </a:r>
            <a:endParaRPr lang="en-US" sz="950" dirty="0"/>
          </a:p>
        </p:txBody>
      </p:sp>
      <p:pic>
        <p:nvPicPr>
          <p:cNvPr id="20" name="Image 0" descr="preencoded.png">    </p:cNvPr>
          <p:cNvPicPr>
            <a:picLocks noChangeAspect="1"/>
          </p:cNvPicPr>
          <p:nvPr/>
        </p:nvPicPr>
        <p:blipFill>
          <a:blip r:embed="rId1"/>
          <a:stretch>
            <a:fillRect/>
          </a:stretch>
        </p:blipFill>
        <p:spPr>
          <a:xfrm>
            <a:off x="7477006" y="1500783"/>
            <a:ext cx="3744278" cy="2543532"/>
          </a:xfrm>
          <a:prstGeom prst="rect">
            <a:avLst/>
          </a:prstGeom>
        </p:spPr>
      </p:pic>
      <p:pic>
        <p:nvPicPr>
          <p:cNvPr id="21" name="Image 1" descr="preencoded.png">    </p:cNvPr>
          <p:cNvPicPr>
            <a:picLocks noChangeAspect="1"/>
          </p:cNvPicPr>
          <p:nvPr/>
        </p:nvPicPr>
        <p:blipFill>
          <a:blip r:embed="rId2"/>
          <a:stretch>
            <a:fillRect/>
          </a:stretch>
        </p:blipFill>
        <p:spPr>
          <a:xfrm>
            <a:off x="7477006" y="4186476"/>
            <a:ext cx="3744278" cy="2020014"/>
          </a:xfrm>
          <a:prstGeom prst="rect">
            <a:avLst/>
          </a:prstGeom>
        </p:spPr>
      </p:pic>
      <p:pic>
        <p:nvPicPr>
          <p:cNvPr id="22" name="Image 2" descr="preencoded.png">    </p:cNvPr>
          <p:cNvPicPr>
            <a:picLocks noChangeAspect="1"/>
          </p:cNvPicPr>
          <p:nvPr/>
        </p:nvPicPr>
        <p:blipFill>
          <a:blip r:embed="rId3"/>
          <a:stretch>
            <a:fillRect/>
          </a:stretch>
        </p:blipFill>
        <p:spPr>
          <a:xfrm>
            <a:off x="7477006" y="6348651"/>
            <a:ext cx="3744278" cy="274915"/>
          </a:xfrm>
          <a:prstGeom prst="rect">
            <a:avLst/>
          </a:prstGeom>
        </p:spPr>
      </p:pic>
      <p:pic>
        <p:nvPicPr>
          <p:cNvPr id="23" name="Image 3" descr="preencoded.png">    </p:cNvPr>
          <p:cNvPicPr>
            <a:picLocks noChangeAspect="1"/>
          </p:cNvPicPr>
          <p:nvPr/>
        </p:nvPicPr>
        <p:blipFill>
          <a:blip r:embed="rId4"/>
          <a:stretch>
            <a:fillRect/>
          </a:stretch>
        </p:blipFill>
        <p:spPr>
          <a:xfrm>
            <a:off x="7477006" y="6765727"/>
            <a:ext cx="3744278" cy="110573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705683" y="554593"/>
            <a:ext cx="5040511" cy="630079"/>
          </a:xfrm>
          <a:prstGeom prst="rect">
            <a:avLst/>
          </a:prstGeom>
          <a:noFill/>
          <a:ln/>
        </p:spPr>
        <p:txBody>
          <a:bodyPr wrap="none" lIns="0" tIns="0" rIns="0" bIns="0" rtlCol="0" anchor="t"/>
          <a:lstStyle/>
          <a:p>
            <a:pPr indent="0" marL="0">
              <a:lnSpc>
                <a:spcPts val="4950"/>
              </a:lnSpc>
              <a:buNone/>
            </a:pPr>
            <a:r>
              <a:rPr lang="en-US" sz="3950" b="1" spc="-119" kern="0" dirty="0">
                <a:solidFill>
                  <a:srgbClr val="FFFFFF"/>
                </a:solidFill>
                <a:latin typeface="Inter Bold" pitchFamily="34" charset="0"/>
                <a:ea typeface="Inter Bold" pitchFamily="34" charset="-122"/>
                <a:cs typeface="Inter Bold" pitchFamily="34" charset="-120"/>
              </a:rPr>
              <a:t>3. 팀 작업 과정</a:t>
            </a:r>
            <a:endParaRPr lang="en-US" sz="3950" dirty="0"/>
          </a:p>
        </p:txBody>
      </p:sp>
      <p:pic>
        <p:nvPicPr>
          <p:cNvPr id="3" name="Image 0" descr="preencoded.png">    </p:cNvPr>
          <p:cNvPicPr>
            <a:picLocks noChangeAspect="1"/>
          </p:cNvPicPr>
          <p:nvPr/>
        </p:nvPicPr>
        <p:blipFill>
          <a:blip r:embed="rId1"/>
          <a:stretch>
            <a:fillRect/>
          </a:stretch>
        </p:blipFill>
        <p:spPr>
          <a:xfrm>
            <a:off x="3192423" y="1587818"/>
            <a:ext cx="1635800" cy="1483995"/>
          </a:xfrm>
          <a:prstGeom prst="rect">
            <a:avLst/>
          </a:prstGeom>
        </p:spPr>
      </p:pic>
      <p:sp>
        <p:nvSpPr>
          <p:cNvPr id="4" name="Text 1"/>
          <p:cNvSpPr/>
          <p:nvPr/>
        </p:nvSpPr>
        <p:spPr>
          <a:xfrm>
            <a:off x="3959781" y="2320409"/>
            <a:ext cx="101084" cy="403265"/>
          </a:xfrm>
          <a:prstGeom prst="rect">
            <a:avLst/>
          </a:prstGeom>
          <a:noFill/>
          <a:ln/>
        </p:spPr>
        <p:txBody>
          <a:bodyPr wrap="none" lIns="0" tIns="0" rIns="0" bIns="0" rtlCol="0" anchor="t"/>
          <a:lstStyle/>
          <a:p>
            <a:pPr algn="ctr" indent="0" marL="0">
              <a:lnSpc>
                <a:spcPts val="3150"/>
              </a:lnSpc>
              <a:buNone/>
            </a:pPr>
            <a:r>
              <a:rPr lang="en-US" sz="1950" b="1" spc="-60" kern="0" dirty="0">
                <a:solidFill>
                  <a:srgbClr val="E5E0DF"/>
                </a:solidFill>
                <a:latin typeface="Inter Bold" pitchFamily="34" charset="0"/>
                <a:ea typeface="Inter Bold" pitchFamily="34" charset="-122"/>
                <a:cs typeface="Inter Bold" pitchFamily="34" charset="-120"/>
              </a:rPr>
              <a:t>1</a:t>
            </a:r>
            <a:endParaRPr lang="en-US" sz="1950" dirty="0"/>
          </a:p>
        </p:txBody>
      </p:sp>
      <p:sp>
        <p:nvSpPr>
          <p:cNvPr id="5" name="Text 2"/>
          <p:cNvSpPr/>
          <p:nvPr/>
        </p:nvSpPr>
        <p:spPr>
          <a:xfrm>
            <a:off x="5029795" y="1950601"/>
            <a:ext cx="2520196" cy="315039"/>
          </a:xfrm>
          <a:prstGeom prst="rect">
            <a:avLst/>
          </a:prstGeom>
          <a:noFill/>
          <a:ln/>
        </p:spPr>
        <p:txBody>
          <a:bodyPr wrap="none" lIns="0" tIns="0" rIns="0" bIns="0" rtlCol="0" anchor="t"/>
          <a:lstStyle/>
          <a:p>
            <a:pPr algn="l" indent="0" marL="0">
              <a:lnSpc>
                <a:spcPts val="2450"/>
              </a:lnSpc>
              <a:buNone/>
            </a:pPr>
            <a:r>
              <a:rPr lang="en-US" sz="1950" b="1" spc="-60" kern="0" dirty="0">
                <a:solidFill>
                  <a:srgbClr val="E5E0DF"/>
                </a:solidFill>
                <a:latin typeface="Inter Bold" pitchFamily="34" charset="0"/>
                <a:ea typeface="Inter Bold" pitchFamily="34" charset="-122"/>
                <a:cs typeface="Inter Bold" pitchFamily="34" charset="-120"/>
              </a:rPr>
              <a:t>초기 기획</a:t>
            </a:r>
            <a:endParaRPr lang="en-US" sz="1950" dirty="0"/>
          </a:p>
        </p:txBody>
      </p:sp>
      <p:sp>
        <p:nvSpPr>
          <p:cNvPr id="6" name="Text 3"/>
          <p:cNvSpPr/>
          <p:nvPr/>
        </p:nvSpPr>
        <p:spPr>
          <a:xfrm>
            <a:off x="5029795" y="2386608"/>
            <a:ext cx="6256139" cy="322421"/>
          </a:xfrm>
          <a:prstGeom prst="rect">
            <a:avLst/>
          </a:prstGeom>
          <a:noFill/>
          <a:ln/>
        </p:spPr>
        <p:txBody>
          <a:bodyPr wrap="none" lIns="0" tIns="0" rIns="0" bIns="0" rtlCol="0" anchor="t"/>
          <a:lstStyle/>
          <a:p>
            <a:pPr algn="l" indent="0" marL="0">
              <a:lnSpc>
                <a:spcPts val="2500"/>
              </a:lnSpc>
              <a:buNone/>
            </a:pPr>
            <a:r>
              <a:rPr lang="en-US" sz="1550" spc="-32" kern="0" dirty="0">
                <a:solidFill>
                  <a:srgbClr val="E5E0DF"/>
                </a:solidFill>
                <a:latin typeface="Inter" pitchFamily="34" charset="0"/>
                <a:ea typeface="Inter" pitchFamily="34" charset="-122"/>
                <a:cs typeface="Inter" pitchFamily="34" charset="-120"/>
              </a:rPr>
              <a:t>사용자 요구 사항을 정리하고, 기능을 정의하며, 팀원 간 역할을 분담했습니다.</a:t>
            </a:r>
            <a:endParaRPr lang="en-US" sz="1550" dirty="0"/>
          </a:p>
        </p:txBody>
      </p:sp>
      <p:sp>
        <p:nvSpPr>
          <p:cNvPr id="7" name="Shape 4"/>
          <p:cNvSpPr/>
          <p:nvPr/>
        </p:nvSpPr>
        <p:spPr>
          <a:xfrm>
            <a:off x="4878586" y="3087410"/>
            <a:ext cx="8995767" cy="11430"/>
          </a:xfrm>
          <a:prstGeom prst="roundRect">
            <a:avLst>
              <a:gd name="adj" fmla="val 740878"/>
            </a:avLst>
          </a:prstGeom>
          <a:solidFill>
            <a:srgbClr val="2A1999"/>
          </a:solidFill>
          <a:ln/>
        </p:spPr>
      </p:sp>
      <p:pic>
        <p:nvPicPr>
          <p:cNvPr id="8" name="Image 1" descr="preencoded.png">    </p:cNvPr>
          <p:cNvPicPr>
            <a:picLocks noChangeAspect="1"/>
          </p:cNvPicPr>
          <p:nvPr/>
        </p:nvPicPr>
        <p:blipFill>
          <a:blip r:embed="rId2"/>
          <a:stretch>
            <a:fillRect/>
          </a:stretch>
        </p:blipFill>
        <p:spPr>
          <a:xfrm>
            <a:off x="2374583" y="3122176"/>
            <a:ext cx="3271599" cy="1483995"/>
          </a:xfrm>
          <a:prstGeom prst="rect">
            <a:avLst/>
          </a:prstGeom>
        </p:spPr>
      </p:pic>
      <p:sp>
        <p:nvSpPr>
          <p:cNvPr id="9" name="Text 5"/>
          <p:cNvSpPr/>
          <p:nvPr/>
        </p:nvSpPr>
        <p:spPr>
          <a:xfrm>
            <a:off x="3934777" y="3662482"/>
            <a:ext cx="151090" cy="403265"/>
          </a:xfrm>
          <a:prstGeom prst="rect">
            <a:avLst/>
          </a:prstGeom>
          <a:noFill/>
          <a:ln/>
        </p:spPr>
        <p:txBody>
          <a:bodyPr wrap="none" lIns="0" tIns="0" rIns="0" bIns="0" rtlCol="0" anchor="t"/>
          <a:lstStyle/>
          <a:p>
            <a:pPr algn="ctr" indent="0" marL="0">
              <a:lnSpc>
                <a:spcPts val="3150"/>
              </a:lnSpc>
              <a:buNone/>
            </a:pPr>
            <a:r>
              <a:rPr lang="en-US" sz="1950" b="1" spc="-60" kern="0" dirty="0">
                <a:solidFill>
                  <a:srgbClr val="E5E0DF"/>
                </a:solidFill>
                <a:latin typeface="Inter Bold" pitchFamily="34" charset="0"/>
                <a:ea typeface="Inter Bold" pitchFamily="34" charset="-122"/>
                <a:cs typeface="Inter Bold" pitchFamily="34" charset="-120"/>
              </a:rPr>
              <a:t>2</a:t>
            </a:r>
            <a:endParaRPr lang="en-US" sz="1950" dirty="0"/>
          </a:p>
        </p:txBody>
      </p:sp>
      <p:sp>
        <p:nvSpPr>
          <p:cNvPr id="10" name="Text 6"/>
          <p:cNvSpPr/>
          <p:nvPr/>
        </p:nvSpPr>
        <p:spPr>
          <a:xfrm>
            <a:off x="5847755" y="3484959"/>
            <a:ext cx="2520196" cy="315039"/>
          </a:xfrm>
          <a:prstGeom prst="rect">
            <a:avLst/>
          </a:prstGeom>
          <a:noFill/>
          <a:ln/>
        </p:spPr>
        <p:txBody>
          <a:bodyPr wrap="none" lIns="0" tIns="0" rIns="0" bIns="0" rtlCol="0" anchor="t"/>
          <a:lstStyle/>
          <a:p>
            <a:pPr algn="l" indent="0" marL="0">
              <a:lnSpc>
                <a:spcPts val="2450"/>
              </a:lnSpc>
              <a:buNone/>
            </a:pPr>
            <a:r>
              <a:rPr lang="en-US" sz="1950" b="1" spc="-60" kern="0" dirty="0">
                <a:solidFill>
                  <a:srgbClr val="E5E0DF"/>
                </a:solidFill>
                <a:latin typeface="Inter Bold" pitchFamily="34" charset="0"/>
                <a:ea typeface="Inter Bold" pitchFamily="34" charset="-122"/>
                <a:cs typeface="Inter Bold" pitchFamily="34" charset="-120"/>
              </a:rPr>
              <a:t>설계 단계</a:t>
            </a:r>
            <a:endParaRPr lang="en-US" sz="1950" dirty="0"/>
          </a:p>
        </p:txBody>
      </p:sp>
      <p:sp>
        <p:nvSpPr>
          <p:cNvPr id="11" name="Text 7"/>
          <p:cNvSpPr/>
          <p:nvPr/>
        </p:nvSpPr>
        <p:spPr>
          <a:xfrm>
            <a:off x="5847755" y="3920966"/>
            <a:ext cx="5030510" cy="322421"/>
          </a:xfrm>
          <a:prstGeom prst="rect">
            <a:avLst/>
          </a:prstGeom>
          <a:noFill/>
          <a:ln/>
        </p:spPr>
        <p:txBody>
          <a:bodyPr wrap="none" lIns="0" tIns="0" rIns="0" bIns="0" rtlCol="0" anchor="t"/>
          <a:lstStyle/>
          <a:p>
            <a:pPr algn="l" indent="0" marL="0">
              <a:lnSpc>
                <a:spcPts val="2500"/>
              </a:lnSpc>
              <a:buNone/>
            </a:pPr>
            <a:r>
              <a:rPr lang="en-US" sz="1550" spc="-32" kern="0" dirty="0">
                <a:solidFill>
                  <a:srgbClr val="E5E0DF"/>
                </a:solidFill>
                <a:latin typeface="Inter" pitchFamily="34" charset="0"/>
                <a:ea typeface="Inter" pitchFamily="34" charset="-122"/>
                <a:cs typeface="Inter" pitchFamily="34" charset="-120"/>
              </a:rPr>
              <a:t>ERD 및 데이터 흐름을 설계하고, 테이블 구조를 확정했습니다.</a:t>
            </a:r>
            <a:endParaRPr lang="en-US" sz="1550" dirty="0"/>
          </a:p>
        </p:txBody>
      </p:sp>
      <p:sp>
        <p:nvSpPr>
          <p:cNvPr id="12" name="Shape 8"/>
          <p:cNvSpPr/>
          <p:nvPr/>
        </p:nvSpPr>
        <p:spPr>
          <a:xfrm>
            <a:off x="5696545" y="4621768"/>
            <a:ext cx="8177808" cy="11430"/>
          </a:xfrm>
          <a:prstGeom prst="roundRect">
            <a:avLst>
              <a:gd name="adj" fmla="val 740878"/>
            </a:avLst>
          </a:prstGeom>
          <a:solidFill>
            <a:srgbClr val="2A1999"/>
          </a:solidFill>
          <a:ln/>
        </p:spPr>
      </p:sp>
      <p:pic>
        <p:nvPicPr>
          <p:cNvPr id="13" name="Image 2" descr="preencoded.png">    </p:cNvPr>
          <p:cNvPicPr>
            <a:picLocks noChangeAspect="1"/>
          </p:cNvPicPr>
          <p:nvPr/>
        </p:nvPicPr>
        <p:blipFill>
          <a:blip r:embed="rId3"/>
          <a:stretch>
            <a:fillRect/>
          </a:stretch>
        </p:blipFill>
        <p:spPr>
          <a:xfrm>
            <a:off x="1556623" y="4656534"/>
            <a:ext cx="4907518" cy="1483995"/>
          </a:xfrm>
          <a:prstGeom prst="rect">
            <a:avLst/>
          </a:prstGeom>
        </p:spPr>
      </p:pic>
      <p:sp>
        <p:nvSpPr>
          <p:cNvPr id="14" name="Text 9"/>
          <p:cNvSpPr/>
          <p:nvPr/>
        </p:nvSpPr>
        <p:spPr>
          <a:xfrm>
            <a:off x="3932753" y="5196840"/>
            <a:ext cx="155138" cy="403265"/>
          </a:xfrm>
          <a:prstGeom prst="rect">
            <a:avLst/>
          </a:prstGeom>
          <a:noFill/>
          <a:ln/>
        </p:spPr>
        <p:txBody>
          <a:bodyPr wrap="none" lIns="0" tIns="0" rIns="0" bIns="0" rtlCol="0" anchor="t"/>
          <a:lstStyle/>
          <a:p>
            <a:pPr algn="ctr" indent="0" marL="0">
              <a:lnSpc>
                <a:spcPts val="3150"/>
              </a:lnSpc>
              <a:buNone/>
            </a:pPr>
            <a:r>
              <a:rPr lang="en-US" sz="1950" b="1" spc="-60" kern="0" dirty="0">
                <a:solidFill>
                  <a:srgbClr val="E5E0DF"/>
                </a:solidFill>
                <a:latin typeface="Inter Bold" pitchFamily="34" charset="0"/>
                <a:ea typeface="Inter Bold" pitchFamily="34" charset="-122"/>
                <a:cs typeface="Inter Bold" pitchFamily="34" charset="-120"/>
              </a:rPr>
              <a:t>3</a:t>
            </a:r>
            <a:endParaRPr lang="en-US" sz="1950" dirty="0"/>
          </a:p>
        </p:txBody>
      </p:sp>
      <p:sp>
        <p:nvSpPr>
          <p:cNvPr id="15" name="Text 10"/>
          <p:cNvSpPr/>
          <p:nvPr/>
        </p:nvSpPr>
        <p:spPr>
          <a:xfrm>
            <a:off x="6665714" y="5019318"/>
            <a:ext cx="2520196" cy="315039"/>
          </a:xfrm>
          <a:prstGeom prst="rect">
            <a:avLst/>
          </a:prstGeom>
          <a:noFill/>
          <a:ln/>
        </p:spPr>
        <p:txBody>
          <a:bodyPr wrap="none" lIns="0" tIns="0" rIns="0" bIns="0" rtlCol="0" anchor="t"/>
          <a:lstStyle/>
          <a:p>
            <a:pPr algn="l" indent="0" marL="0">
              <a:lnSpc>
                <a:spcPts val="2450"/>
              </a:lnSpc>
              <a:buNone/>
            </a:pPr>
            <a:r>
              <a:rPr lang="en-US" sz="1950" b="1" spc="-60" kern="0" dirty="0">
                <a:solidFill>
                  <a:srgbClr val="E5E0DF"/>
                </a:solidFill>
                <a:latin typeface="Inter Bold" pitchFamily="34" charset="0"/>
                <a:ea typeface="Inter Bold" pitchFamily="34" charset="-122"/>
                <a:cs typeface="Inter Bold" pitchFamily="34" charset="-120"/>
              </a:rPr>
              <a:t>구현 단계</a:t>
            </a:r>
            <a:endParaRPr lang="en-US" sz="1950" dirty="0"/>
          </a:p>
        </p:txBody>
      </p:sp>
      <p:sp>
        <p:nvSpPr>
          <p:cNvPr id="16" name="Text 11"/>
          <p:cNvSpPr/>
          <p:nvPr/>
        </p:nvSpPr>
        <p:spPr>
          <a:xfrm>
            <a:off x="6665714" y="5455325"/>
            <a:ext cx="4879062" cy="322421"/>
          </a:xfrm>
          <a:prstGeom prst="rect">
            <a:avLst/>
          </a:prstGeom>
          <a:noFill/>
          <a:ln/>
        </p:spPr>
        <p:txBody>
          <a:bodyPr wrap="none" lIns="0" tIns="0" rIns="0" bIns="0" rtlCol="0" anchor="t"/>
          <a:lstStyle/>
          <a:p>
            <a:pPr algn="l" indent="0" marL="0">
              <a:lnSpc>
                <a:spcPts val="2500"/>
              </a:lnSpc>
              <a:buNone/>
            </a:pPr>
            <a:r>
              <a:rPr lang="en-US" sz="1550" spc="-32" kern="0" dirty="0">
                <a:solidFill>
                  <a:srgbClr val="E5E0DF"/>
                </a:solidFill>
                <a:latin typeface="Inter" pitchFamily="34" charset="0"/>
                <a:ea typeface="Inter" pitchFamily="34" charset="-122"/>
                <a:cs typeface="Inter" pitchFamily="34" charset="-120"/>
              </a:rPr>
              <a:t>각자 담당 기능 개발 후 코드 병합 및 테스트를 진행했습니다.</a:t>
            </a:r>
            <a:endParaRPr lang="en-US" sz="1550" dirty="0"/>
          </a:p>
        </p:txBody>
      </p:sp>
      <p:sp>
        <p:nvSpPr>
          <p:cNvPr id="17" name="Shape 12"/>
          <p:cNvSpPr/>
          <p:nvPr/>
        </p:nvSpPr>
        <p:spPr>
          <a:xfrm>
            <a:off x="6514505" y="6156127"/>
            <a:ext cx="7359848" cy="11430"/>
          </a:xfrm>
          <a:prstGeom prst="roundRect">
            <a:avLst>
              <a:gd name="adj" fmla="val 740878"/>
            </a:avLst>
          </a:prstGeom>
          <a:solidFill>
            <a:srgbClr val="2A1999"/>
          </a:solidFill>
          <a:ln/>
        </p:spPr>
      </p:sp>
      <p:pic>
        <p:nvPicPr>
          <p:cNvPr id="18" name="Image 3" descr="preencoded.png">    </p:cNvPr>
          <p:cNvPicPr>
            <a:picLocks noChangeAspect="1"/>
          </p:cNvPicPr>
          <p:nvPr/>
        </p:nvPicPr>
        <p:blipFill>
          <a:blip r:embed="rId4"/>
          <a:stretch>
            <a:fillRect/>
          </a:stretch>
        </p:blipFill>
        <p:spPr>
          <a:xfrm>
            <a:off x="738664" y="6190893"/>
            <a:ext cx="6543318" cy="1483995"/>
          </a:xfrm>
          <a:prstGeom prst="rect">
            <a:avLst/>
          </a:prstGeom>
        </p:spPr>
      </p:pic>
      <p:sp>
        <p:nvSpPr>
          <p:cNvPr id="19" name="Text 13"/>
          <p:cNvSpPr/>
          <p:nvPr/>
        </p:nvSpPr>
        <p:spPr>
          <a:xfrm>
            <a:off x="3928824" y="6731198"/>
            <a:ext cx="162878" cy="403265"/>
          </a:xfrm>
          <a:prstGeom prst="rect">
            <a:avLst/>
          </a:prstGeom>
          <a:noFill/>
          <a:ln/>
        </p:spPr>
        <p:txBody>
          <a:bodyPr wrap="none" lIns="0" tIns="0" rIns="0" bIns="0" rtlCol="0" anchor="t"/>
          <a:lstStyle/>
          <a:p>
            <a:pPr algn="ctr" indent="0" marL="0">
              <a:lnSpc>
                <a:spcPts val="3150"/>
              </a:lnSpc>
              <a:buNone/>
            </a:pPr>
            <a:r>
              <a:rPr lang="en-US" sz="1950" b="1" spc="-60" kern="0" dirty="0">
                <a:solidFill>
                  <a:srgbClr val="E5E0DF"/>
                </a:solidFill>
                <a:latin typeface="Inter Bold" pitchFamily="34" charset="0"/>
                <a:ea typeface="Inter Bold" pitchFamily="34" charset="-122"/>
                <a:cs typeface="Inter Bold" pitchFamily="34" charset="-120"/>
              </a:rPr>
              <a:t>4</a:t>
            </a:r>
            <a:endParaRPr lang="en-US" sz="1950" dirty="0"/>
          </a:p>
        </p:txBody>
      </p:sp>
      <p:sp>
        <p:nvSpPr>
          <p:cNvPr id="20" name="Text 14"/>
          <p:cNvSpPr/>
          <p:nvPr/>
        </p:nvSpPr>
        <p:spPr>
          <a:xfrm>
            <a:off x="7483554" y="6392466"/>
            <a:ext cx="2520196" cy="315039"/>
          </a:xfrm>
          <a:prstGeom prst="rect">
            <a:avLst/>
          </a:prstGeom>
          <a:noFill/>
          <a:ln/>
        </p:spPr>
        <p:txBody>
          <a:bodyPr wrap="none" lIns="0" tIns="0" rIns="0" bIns="0" rtlCol="0" anchor="t"/>
          <a:lstStyle/>
          <a:p>
            <a:pPr algn="l" indent="0" marL="0">
              <a:lnSpc>
                <a:spcPts val="2450"/>
              </a:lnSpc>
              <a:buNone/>
            </a:pPr>
            <a:r>
              <a:rPr lang="en-US" sz="1950" b="1" spc="-60" kern="0" dirty="0">
                <a:solidFill>
                  <a:srgbClr val="E5E0DF"/>
                </a:solidFill>
                <a:latin typeface="Inter Bold" pitchFamily="34" charset="0"/>
                <a:ea typeface="Inter Bold" pitchFamily="34" charset="-122"/>
                <a:cs typeface="Inter Bold" pitchFamily="34" charset="-120"/>
              </a:rPr>
              <a:t>최종 점검 및 발표</a:t>
            </a:r>
            <a:endParaRPr lang="en-US" sz="1950" dirty="0"/>
          </a:p>
        </p:txBody>
      </p:sp>
      <p:sp>
        <p:nvSpPr>
          <p:cNvPr id="21" name="Text 15"/>
          <p:cNvSpPr/>
          <p:nvPr/>
        </p:nvSpPr>
        <p:spPr>
          <a:xfrm>
            <a:off x="7483554" y="6828473"/>
            <a:ext cx="6239589" cy="644843"/>
          </a:xfrm>
          <a:prstGeom prst="rect">
            <a:avLst/>
          </a:prstGeom>
          <a:noFill/>
          <a:ln/>
        </p:spPr>
        <p:txBody>
          <a:bodyPr wrap="square" lIns="0" tIns="0" rIns="0" bIns="0" rtlCol="0" anchor="t"/>
          <a:lstStyle/>
          <a:p>
            <a:pPr algn="l" indent="0" marL="0">
              <a:lnSpc>
                <a:spcPts val="2500"/>
              </a:lnSpc>
              <a:buNone/>
            </a:pPr>
            <a:r>
              <a:rPr lang="en-US" sz="1550" spc="-32" kern="0" dirty="0">
                <a:solidFill>
                  <a:srgbClr val="E5E0DF"/>
                </a:solidFill>
                <a:latin typeface="Inter" pitchFamily="34" charset="0"/>
                <a:ea typeface="Inter" pitchFamily="34" charset="-122"/>
                <a:cs typeface="Inter" pitchFamily="34" charset="-120"/>
              </a:rPr>
              <a:t>데이터 무결성을 검토하고, SQL 최적화를 수행하며, 최종 보고서를 작성했습니다.</a:t>
            </a:r>
            <a:endParaRPr lang="en-US" sz="15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600194" y="471607"/>
            <a:ext cx="4287679" cy="535900"/>
          </a:xfrm>
          <a:prstGeom prst="rect">
            <a:avLst/>
          </a:prstGeom>
          <a:noFill/>
          <a:ln/>
        </p:spPr>
        <p:txBody>
          <a:bodyPr wrap="none" lIns="0" tIns="0" rIns="0" bIns="0" rtlCol="0" anchor="t"/>
          <a:lstStyle/>
          <a:p>
            <a:pPr indent="0" marL="0">
              <a:lnSpc>
                <a:spcPts val="4200"/>
              </a:lnSpc>
              <a:buNone/>
            </a:pPr>
            <a:r>
              <a:rPr lang="en-US" sz="3350" b="1" spc="-101" kern="0" dirty="0">
                <a:solidFill>
                  <a:srgbClr val="FFFFFF"/>
                </a:solidFill>
                <a:latin typeface="Inter Bold" pitchFamily="34" charset="0"/>
                <a:ea typeface="Inter Bold" pitchFamily="34" charset="-122"/>
                <a:cs typeface="Inter Bold" pitchFamily="34" charset="-120"/>
              </a:rPr>
              <a:t>3. 팀 작업 과정</a:t>
            </a:r>
            <a:endParaRPr lang="en-US" sz="3350" dirty="0"/>
          </a:p>
        </p:txBody>
      </p:sp>
      <p:sp>
        <p:nvSpPr>
          <p:cNvPr id="3" name="Text 1"/>
          <p:cNvSpPr/>
          <p:nvPr/>
        </p:nvSpPr>
        <p:spPr>
          <a:xfrm>
            <a:off x="600194" y="1264682"/>
            <a:ext cx="13430012" cy="343019"/>
          </a:xfrm>
          <a:prstGeom prst="rect">
            <a:avLst/>
          </a:prstGeom>
          <a:noFill/>
          <a:ln/>
        </p:spPr>
        <p:txBody>
          <a:bodyPr wrap="none" lIns="0" tIns="0" rIns="0" bIns="0" rtlCol="0" anchor="t"/>
          <a:lstStyle/>
          <a:p>
            <a:pPr marL="342900" indent="-342900">
              <a:lnSpc>
                <a:spcPts val="2150"/>
              </a:lnSpc>
              <a:buSzPct val="100000"/>
              <a:buChar char="•"/>
            </a:pPr>
            <a:r>
              <a:rPr lang="en-US" sz="1350" spc="-27" kern="0" dirty="0">
                <a:solidFill>
                  <a:srgbClr val="E5E0DF"/>
                </a:solidFill>
                <a:latin typeface="Inter" pitchFamily="34" charset="0"/>
                <a:ea typeface="Inter" pitchFamily="34" charset="-122"/>
                <a:cs typeface="Inter" pitchFamily="34" charset="-120"/>
              </a:rPr>
              <a:t>draw.io</a:t>
            </a:r>
            <a:endParaRPr lang="en-US" sz="1350" dirty="0"/>
          </a:p>
        </p:txBody>
      </p:sp>
      <p:pic>
        <p:nvPicPr>
          <p:cNvPr id="4" name="Image 0" descr="preencoded.png">    </p:cNvPr>
          <p:cNvPicPr>
            <a:picLocks noChangeAspect="1"/>
          </p:cNvPicPr>
          <p:nvPr/>
        </p:nvPicPr>
        <p:blipFill>
          <a:blip r:embed="rId1"/>
          <a:stretch>
            <a:fillRect/>
          </a:stretch>
        </p:blipFill>
        <p:spPr>
          <a:xfrm>
            <a:off x="2237899" y="1800582"/>
            <a:ext cx="10154602" cy="602158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502444" y="394811"/>
            <a:ext cx="3588901" cy="448508"/>
          </a:xfrm>
          <a:prstGeom prst="rect">
            <a:avLst/>
          </a:prstGeom>
          <a:noFill/>
          <a:ln/>
        </p:spPr>
        <p:txBody>
          <a:bodyPr wrap="none" lIns="0" tIns="0" rIns="0" bIns="0" rtlCol="0" anchor="t"/>
          <a:lstStyle/>
          <a:p>
            <a:pPr indent="0" marL="0">
              <a:lnSpc>
                <a:spcPts val="3500"/>
              </a:lnSpc>
              <a:buNone/>
            </a:pPr>
            <a:r>
              <a:rPr lang="en-US" sz="2800" b="1" spc="-85" kern="0" dirty="0">
                <a:solidFill>
                  <a:srgbClr val="FFFFFF"/>
                </a:solidFill>
                <a:latin typeface="Inter Bold" pitchFamily="34" charset="0"/>
                <a:ea typeface="Inter Bold" pitchFamily="34" charset="-122"/>
                <a:cs typeface="Inter Bold" pitchFamily="34" charset="-120"/>
              </a:rPr>
              <a:t>3. 팀 작업 과정</a:t>
            </a:r>
            <a:endParaRPr lang="en-US" sz="2800" dirty="0"/>
          </a:p>
        </p:txBody>
      </p:sp>
      <p:sp>
        <p:nvSpPr>
          <p:cNvPr id="3" name="Text 1"/>
          <p:cNvSpPr/>
          <p:nvPr/>
        </p:nvSpPr>
        <p:spPr>
          <a:xfrm>
            <a:off x="502444" y="1130379"/>
            <a:ext cx="13625513" cy="287060"/>
          </a:xfrm>
          <a:prstGeom prst="rect">
            <a:avLst/>
          </a:prstGeom>
          <a:noFill/>
          <a:ln/>
        </p:spPr>
        <p:txBody>
          <a:bodyPr wrap="none" lIns="0" tIns="0" rIns="0" bIns="0" rtlCol="0" anchor="t"/>
          <a:lstStyle/>
          <a:p>
            <a:pPr marL="342900" indent="-342900">
              <a:lnSpc>
                <a:spcPts val="1800"/>
              </a:lnSpc>
              <a:buSzPct val="100000"/>
              <a:buChar char="•"/>
            </a:pPr>
            <a:r>
              <a:rPr lang="en-US" sz="1100" spc="-23" kern="0" dirty="0">
                <a:solidFill>
                  <a:srgbClr val="E5E0DF"/>
                </a:solidFill>
                <a:latin typeface="Inter" pitchFamily="34" charset="0"/>
                <a:ea typeface="Inter" pitchFamily="34" charset="-122"/>
                <a:cs typeface="Inter" pitchFamily="34" charset="-120"/>
              </a:rPr>
              <a:t>Discord</a:t>
            </a:r>
            <a:endParaRPr lang="en-US" sz="1100" dirty="0"/>
          </a:p>
        </p:txBody>
      </p:sp>
      <p:pic>
        <p:nvPicPr>
          <p:cNvPr id="4" name="Image 0" descr="preencoded.png">    </p:cNvPr>
          <p:cNvPicPr>
            <a:picLocks noChangeAspect="1"/>
          </p:cNvPicPr>
          <p:nvPr/>
        </p:nvPicPr>
        <p:blipFill>
          <a:blip r:embed="rId1"/>
          <a:stretch>
            <a:fillRect/>
          </a:stretch>
        </p:blipFill>
        <p:spPr>
          <a:xfrm>
            <a:off x="3734157" y="1578888"/>
            <a:ext cx="7161967" cy="625590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Text 0"/>
          <p:cNvSpPr/>
          <p:nvPr/>
        </p:nvSpPr>
        <p:spPr>
          <a:xfrm>
            <a:off x="531019" y="417195"/>
            <a:ext cx="3793331" cy="474107"/>
          </a:xfrm>
          <a:prstGeom prst="rect">
            <a:avLst/>
          </a:prstGeom>
          <a:noFill/>
          <a:ln/>
        </p:spPr>
        <p:txBody>
          <a:bodyPr wrap="none" lIns="0" tIns="0" rIns="0" bIns="0" rtlCol="0" anchor="t"/>
          <a:lstStyle/>
          <a:p>
            <a:pPr indent="0" marL="0">
              <a:lnSpc>
                <a:spcPts val="3700"/>
              </a:lnSpc>
              <a:buNone/>
            </a:pPr>
            <a:r>
              <a:rPr lang="en-US" sz="2950" b="1" spc="-90" kern="0" dirty="0">
                <a:solidFill>
                  <a:srgbClr val="FFFFFF"/>
                </a:solidFill>
                <a:latin typeface="Inter Bold" pitchFamily="34" charset="0"/>
                <a:ea typeface="Inter Bold" pitchFamily="34" charset="-122"/>
                <a:cs typeface="Inter Bold" pitchFamily="34" charset="-120"/>
              </a:rPr>
              <a:t>3. 팀 작업 과정</a:t>
            </a:r>
            <a:endParaRPr lang="en-US" sz="2950" dirty="0"/>
          </a:p>
        </p:txBody>
      </p:sp>
      <p:sp>
        <p:nvSpPr>
          <p:cNvPr id="3" name="Text 1"/>
          <p:cNvSpPr/>
          <p:nvPr/>
        </p:nvSpPr>
        <p:spPr>
          <a:xfrm>
            <a:off x="531019" y="1194673"/>
            <a:ext cx="13568363" cy="303371"/>
          </a:xfrm>
          <a:prstGeom prst="rect">
            <a:avLst/>
          </a:prstGeom>
          <a:noFill/>
          <a:ln/>
        </p:spPr>
        <p:txBody>
          <a:bodyPr wrap="none" lIns="0" tIns="0" rIns="0" bIns="0" rtlCol="0" anchor="t"/>
          <a:lstStyle/>
          <a:p>
            <a:pPr marL="342900" indent="-342900">
              <a:lnSpc>
                <a:spcPts val="1900"/>
              </a:lnSpc>
              <a:buSzPct val="100000"/>
              <a:buChar char="•"/>
            </a:pPr>
            <a:r>
              <a:rPr lang="en-US" sz="1150" spc="-24" kern="0" dirty="0">
                <a:solidFill>
                  <a:srgbClr val="E5E0DF"/>
                </a:solidFill>
                <a:latin typeface="Inter" pitchFamily="34" charset="0"/>
                <a:ea typeface="Inter" pitchFamily="34" charset="-122"/>
                <a:cs typeface="Inter" pitchFamily="34" charset="-120"/>
              </a:rPr>
              <a:t>Kakaotalk</a:t>
            </a:r>
            <a:endParaRPr lang="en-US" sz="1150" dirty="0"/>
          </a:p>
        </p:txBody>
      </p:sp>
      <p:pic>
        <p:nvPicPr>
          <p:cNvPr id="4" name="Image 0" descr="preencoded.png">    </p:cNvPr>
          <p:cNvPicPr>
            <a:picLocks noChangeAspect="1"/>
          </p:cNvPicPr>
          <p:nvPr/>
        </p:nvPicPr>
        <p:blipFill>
          <a:blip r:embed="rId1"/>
          <a:stretch>
            <a:fillRect/>
          </a:stretch>
        </p:blipFill>
        <p:spPr>
          <a:xfrm>
            <a:off x="2776895" y="1668661"/>
            <a:ext cx="9076492" cy="623089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74927"/>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4. 최종 결과</a:t>
            </a:r>
            <a:endParaRPr lang="en-US" sz="4450" dirty="0"/>
          </a:p>
        </p:txBody>
      </p:sp>
      <p:sp>
        <p:nvSpPr>
          <p:cNvPr id="4" name="Text 1"/>
          <p:cNvSpPr/>
          <p:nvPr/>
        </p:nvSpPr>
        <p:spPr>
          <a:xfrm>
            <a:off x="6280190" y="3437215"/>
            <a:ext cx="3608070" cy="748427"/>
          </a:xfrm>
          <a:prstGeom prst="rect">
            <a:avLst/>
          </a:prstGeom>
          <a:noFill/>
          <a:ln/>
        </p:spPr>
        <p:txBody>
          <a:bodyPr wrap="none" lIns="0" tIns="0" rIns="0" bIns="0" rtlCol="0" anchor="t"/>
          <a:lstStyle/>
          <a:p>
            <a:pPr algn="ctr" indent="0" marL="0">
              <a:lnSpc>
                <a:spcPts val="5850"/>
              </a:lnSpc>
              <a:buNone/>
            </a:pPr>
            <a:r>
              <a:rPr lang="en-US" sz="5850" b="1" spc="-177" kern="0" dirty="0">
                <a:solidFill>
                  <a:srgbClr val="E5E0DF"/>
                </a:solidFill>
                <a:latin typeface="Inter Bold" pitchFamily="34" charset="0"/>
                <a:ea typeface="Inter Bold" pitchFamily="34" charset="-122"/>
                <a:cs typeface="Inter Bold" pitchFamily="34" charset="-120"/>
              </a:rPr>
              <a:t>배운점</a:t>
            </a:r>
            <a:endParaRPr lang="en-US" sz="5850" dirty="0"/>
          </a:p>
        </p:txBody>
      </p:sp>
      <p:sp>
        <p:nvSpPr>
          <p:cNvPr id="5" name="Text 2"/>
          <p:cNvSpPr/>
          <p:nvPr/>
        </p:nvSpPr>
        <p:spPr>
          <a:xfrm>
            <a:off x="6280190" y="4298990"/>
            <a:ext cx="3608070"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6" name="Text 3"/>
          <p:cNvSpPr/>
          <p:nvPr/>
        </p:nvSpPr>
        <p:spPr>
          <a:xfrm>
            <a:off x="10228421" y="3437215"/>
            <a:ext cx="3608189" cy="748427"/>
          </a:xfrm>
          <a:prstGeom prst="rect">
            <a:avLst/>
          </a:prstGeom>
          <a:noFill/>
          <a:ln/>
        </p:spPr>
        <p:txBody>
          <a:bodyPr wrap="none" lIns="0" tIns="0" rIns="0" bIns="0" rtlCol="0" anchor="t"/>
          <a:lstStyle/>
          <a:p>
            <a:pPr algn="ctr" indent="0" marL="0">
              <a:lnSpc>
                <a:spcPts val="5850"/>
              </a:lnSpc>
              <a:buNone/>
            </a:pPr>
            <a:r>
              <a:rPr lang="en-US" sz="5850" b="1" spc="-177" kern="0" dirty="0">
                <a:solidFill>
                  <a:srgbClr val="E5E0DF"/>
                </a:solidFill>
                <a:latin typeface="Inter Bold" pitchFamily="34" charset="0"/>
                <a:ea typeface="Inter Bold" pitchFamily="34" charset="-122"/>
                <a:cs typeface="Inter Bold" pitchFamily="34" charset="-120"/>
              </a:rPr>
              <a:t>개선방향</a:t>
            </a:r>
            <a:endParaRPr lang="en-US" sz="5850" dirty="0"/>
          </a:p>
        </p:txBody>
      </p:sp>
      <p:sp>
        <p:nvSpPr>
          <p:cNvPr id="7" name="Text 4"/>
          <p:cNvSpPr/>
          <p:nvPr/>
        </p:nvSpPr>
        <p:spPr>
          <a:xfrm>
            <a:off x="10614898" y="4298990"/>
            <a:ext cx="2835235" cy="354330"/>
          </a:xfrm>
          <a:prstGeom prst="rect">
            <a:avLst/>
          </a:prstGeom>
          <a:noFill/>
          <a:ln/>
        </p:spPr>
        <p:txBody>
          <a:bodyPr wrap="none" lIns="0" tIns="0" rIns="0" bIns="0" rtlCol="0" anchor="t"/>
          <a:lstStyle/>
          <a:p>
            <a:pPr algn="ctr" indent="0" marL="0">
              <a:lnSpc>
                <a:spcPts val="2750"/>
              </a:lnSpc>
              <a:buNone/>
            </a:pPr>
            <a:endParaRPr lang="en-US" sz="2200" dirty="0"/>
          </a:p>
        </p:txBody>
      </p:sp>
      <p:sp>
        <p:nvSpPr>
          <p:cNvPr id="8" name="Text 5"/>
          <p:cNvSpPr/>
          <p:nvPr/>
        </p:nvSpPr>
        <p:spPr>
          <a:xfrm>
            <a:off x="8254246" y="5092779"/>
            <a:ext cx="3608189" cy="748427"/>
          </a:xfrm>
          <a:prstGeom prst="rect">
            <a:avLst/>
          </a:prstGeom>
          <a:noFill/>
          <a:ln/>
        </p:spPr>
        <p:txBody>
          <a:bodyPr wrap="none" lIns="0" tIns="0" rIns="0" bIns="0" rtlCol="0" anchor="t"/>
          <a:lstStyle/>
          <a:p>
            <a:pPr algn="ctr" indent="0" marL="0">
              <a:lnSpc>
                <a:spcPts val="5850"/>
              </a:lnSpc>
              <a:buNone/>
            </a:pPr>
            <a:r>
              <a:rPr lang="en-US" sz="5850" b="1" spc="-177" kern="0" dirty="0">
                <a:solidFill>
                  <a:srgbClr val="E5E0DF"/>
                </a:solidFill>
                <a:latin typeface="Inter Bold" pitchFamily="34" charset="0"/>
                <a:ea typeface="Inter Bold" pitchFamily="34" charset="-122"/>
                <a:cs typeface="Inter Bold" pitchFamily="34" charset="-120"/>
              </a:rPr>
              <a:t>후기</a:t>
            </a:r>
            <a:endParaRPr lang="en-US" sz="5850" dirty="0"/>
          </a:p>
        </p:txBody>
      </p:sp>
      <p:sp>
        <p:nvSpPr>
          <p:cNvPr id="9" name="Text 6"/>
          <p:cNvSpPr/>
          <p:nvPr/>
        </p:nvSpPr>
        <p:spPr>
          <a:xfrm>
            <a:off x="8254246" y="5954554"/>
            <a:ext cx="3608189" cy="362903"/>
          </a:xfrm>
          <a:prstGeom prst="rect">
            <a:avLst/>
          </a:prstGeom>
          <a:noFill/>
          <a:ln/>
        </p:spPr>
        <p:txBody>
          <a:bodyPr wrap="none" lIns="0" tIns="0" rIns="0" bIns="0" rtlCol="0" anchor="t"/>
          <a:lstStyle/>
          <a:p>
            <a:pPr algn="ctr" indent="0" marL="0">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890" y="506135"/>
            <a:ext cx="4599980" cy="575072"/>
          </a:xfrm>
          <a:prstGeom prst="rect">
            <a:avLst/>
          </a:prstGeom>
          <a:noFill/>
          <a:ln/>
        </p:spPr>
        <p:txBody>
          <a:bodyPr wrap="none" lIns="0" tIns="0" rIns="0" bIns="0" rtlCol="0" anchor="t"/>
          <a:lstStyle/>
          <a:p>
            <a:pPr algn="l" indent="0" marL="0">
              <a:lnSpc>
                <a:spcPts val="4500"/>
              </a:lnSpc>
              <a:buNone/>
            </a:pPr>
            <a:r>
              <a:rPr lang="en-US" sz="3600" b="1" spc="-109" kern="0" dirty="0">
                <a:solidFill>
                  <a:srgbClr val="FFFFFF"/>
                </a:solidFill>
                <a:latin typeface="Inter Bold" pitchFamily="34" charset="0"/>
                <a:ea typeface="Inter Bold" pitchFamily="34" charset="-122"/>
                <a:cs typeface="Inter Bold" pitchFamily="34" charset="-120"/>
              </a:rPr>
              <a:t>2. 개발 진행 과정</a:t>
            </a:r>
            <a:endParaRPr lang="en-US" sz="3600" dirty="0"/>
          </a:p>
        </p:txBody>
      </p:sp>
      <p:sp>
        <p:nvSpPr>
          <p:cNvPr id="3" name="Shape 1"/>
          <p:cNvSpPr/>
          <p:nvPr/>
        </p:nvSpPr>
        <p:spPr>
          <a:xfrm>
            <a:off x="7303770" y="1449110"/>
            <a:ext cx="22860" cy="6274356"/>
          </a:xfrm>
          <a:prstGeom prst="roundRect">
            <a:avLst>
              <a:gd name="adj" fmla="val 338058"/>
            </a:avLst>
          </a:prstGeom>
          <a:solidFill>
            <a:srgbClr val="2A1999"/>
          </a:solidFill>
          <a:ln/>
        </p:spPr>
      </p:sp>
      <p:sp>
        <p:nvSpPr>
          <p:cNvPr id="4" name="Shape 2"/>
          <p:cNvSpPr/>
          <p:nvPr/>
        </p:nvSpPr>
        <p:spPr>
          <a:xfrm>
            <a:off x="6487180" y="1851541"/>
            <a:ext cx="643890" cy="22860"/>
          </a:xfrm>
          <a:prstGeom prst="roundRect">
            <a:avLst>
              <a:gd name="adj" fmla="val 338058"/>
            </a:avLst>
          </a:prstGeom>
          <a:solidFill>
            <a:srgbClr val="2A1999"/>
          </a:solidFill>
          <a:ln/>
        </p:spPr>
      </p:sp>
      <p:sp>
        <p:nvSpPr>
          <p:cNvPr id="5" name="Shape 3"/>
          <p:cNvSpPr/>
          <p:nvPr/>
        </p:nvSpPr>
        <p:spPr>
          <a:xfrm>
            <a:off x="7108210" y="1656040"/>
            <a:ext cx="413980" cy="413980"/>
          </a:xfrm>
          <a:prstGeom prst="roundRect">
            <a:avLst>
              <a:gd name="adj" fmla="val 18668"/>
            </a:avLst>
          </a:prstGeom>
          <a:solidFill>
            <a:srgbClr val="110080"/>
          </a:solidFill>
          <a:ln w="7620">
            <a:solidFill>
              <a:srgbClr val="2A1999"/>
            </a:solidFill>
            <a:prstDash val="solid"/>
          </a:ln>
        </p:spPr>
      </p:sp>
      <p:sp>
        <p:nvSpPr>
          <p:cNvPr id="6" name="Text 4"/>
          <p:cNvSpPr/>
          <p:nvPr/>
        </p:nvSpPr>
        <p:spPr>
          <a:xfrm>
            <a:off x="7259776" y="1724978"/>
            <a:ext cx="110728" cy="275987"/>
          </a:xfrm>
          <a:prstGeom prst="rect">
            <a:avLst/>
          </a:prstGeom>
          <a:noFill/>
          <a:ln/>
        </p:spPr>
        <p:txBody>
          <a:bodyPr wrap="none" lIns="0" tIns="0" rIns="0" bIns="0" rtlCol="0" anchor="t"/>
          <a:lstStyle/>
          <a:p>
            <a:pPr algn="ctr" indent="0" marL="0">
              <a:lnSpc>
                <a:spcPts val="2150"/>
              </a:lnSpc>
              <a:buNone/>
            </a:pPr>
            <a:r>
              <a:rPr lang="en-US" sz="2150" b="1" spc="-65" kern="0" dirty="0">
                <a:solidFill>
                  <a:srgbClr val="E5E0DF"/>
                </a:solidFill>
                <a:latin typeface="Inter Bold" pitchFamily="34" charset="0"/>
                <a:ea typeface="Inter Bold" pitchFamily="34" charset="-122"/>
                <a:cs typeface="Inter Bold" pitchFamily="34" charset="-120"/>
              </a:rPr>
              <a:t>1</a:t>
            </a:r>
            <a:endParaRPr lang="en-US" sz="2150" dirty="0"/>
          </a:p>
        </p:txBody>
      </p:sp>
      <p:sp>
        <p:nvSpPr>
          <p:cNvPr id="7" name="Text 5"/>
          <p:cNvSpPr/>
          <p:nvPr/>
        </p:nvSpPr>
        <p:spPr>
          <a:xfrm>
            <a:off x="4003358" y="1633061"/>
            <a:ext cx="2299930" cy="287536"/>
          </a:xfrm>
          <a:prstGeom prst="rect">
            <a:avLst/>
          </a:prstGeom>
          <a:noFill/>
          <a:ln/>
        </p:spPr>
        <p:txBody>
          <a:bodyPr wrap="none" lIns="0" tIns="0" rIns="0" bIns="0" rtlCol="0" anchor="t"/>
          <a:lstStyle/>
          <a:p>
            <a:pPr algn="r" indent="0" marL="0">
              <a:lnSpc>
                <a:spcPts val="2250"/>
              </a:lnSpc>
              <a:buNone/>
            </a:pPr>
            <a:r>
              <a:rPr lang="en-US" sz="1800" b="1" spc="-54" kern="0" dirty="0">
                <a:solidFill>
                  <a:srgbClr val="E5E0DF"/>
                </a:solidFill>
                <a:latin typeface="Inter Bold" pitchFamily="34" charset="0"/>
                <a:ea typeface="Inter Bold" pitchFamily="34" charset="-122"/>
                <a:cs typeface="Inter Bold" pitchFamily="34" charset="-120"/>
              </a:rPr>
              <a:t>요구 사항 분석</a:t>
            </a:r>
            <a:endParaRPr lang="en-US" sz="1800" dirty="0"/>
          </a:p>
        </p:txBody>
      </p:sp>
      <p:sp>
        <p:nvSpPr>
          <p:cNvPr id="8" name="Text 6"/>
          <p:cNvSpPr/>
          <p:nvPr/>
        </p:nvSpPr>
        <p:spPr>
          <a:xfrm>
            <a:off x="643890" y="2030968"/>
            <a:ext cx="5659398" cy="294323"/>
          </a:xfrm>
          <a:prstGeom prst="rect">
            <a:avLst/>
          </a:prstGeom>
          <a:noFill/>
          <a:ln/>
        </p:spPr>
        <p:txBody>
          <a:bodyPr wrap="none" lIns="0" tIns="0" rIns="0" bIns="0" rtlCol="0" anchor="t"/>
          <a:lstStyle/>
          <a:p>
            <a:pPr algn="r" indent="0" marL="0">
              <a:lnSpc>
                <a:spcPts val="2300"/>
              </a:lnSpc>
              <a:buNone/>
            </a:pPr>
            <a:r>
              <a:rPr lang="en-US" sz="1400" spc="-29" kern="0" dirty="0">
                <a:solidFill>
                  <a:srgbClr val="E5E0DF"/>
                </a:solidFill>
                <a:latin typeface="Inter" pitchFamily="34" charset="0"/>
                <a:ea typeface="Inter" pitchFamily="34" charset="-122"/>
                <a:cs typeface="Inter" pitchFamily="34" charset="-120"/>
              </a:rPr>
              <a:t>관리자, 교사, 교육생의 </a:t>
            </a:r>
            <a:pPr algn="r" indent="0" marL="0">
              <a:lnSpc>
                <a:spcPts val="2300"/>
              </a:lnSpc>
              <a:buNone/>
            </a:pPr>
            <a:r>
              <a:rPr lang="en-US" sz="1400" b="1" spc="-29" kern="0" dirty="0">
                <a:solidFill>
                  <a:srgbClr val="000000"/>
                </a:solidFill>
                <a:highlight>
                  <a:srgbClr val="E5E0DF"/>
                </a:highlight>
                <a:latin typeface="Inter" pitchFamily="34" charset="0"/>
                <a:ea typeface="Inter" pitchFamily="34" charset="-122"/>
                <a:cs typeface="Inter" pitchFamily="34" charset="-120"/>
              </a:rPr>
              <a:t>요구 사항을 분석</a:t>
            </a:r>
            <a:pPr algn="r" indent="0" marL="0">
              <a:lnSpc>
                <a:spcPts val="2300"/>
              </a:lnSpc>
              <a:buNone/>
            </a:pPr>
            <a:r>
              <a:rPr lang="en-US" sz="1400" spc="-29" kern="0" dirty="0">
                <a:solidFill>
                  <a:srgbClr val="E5E0DF"/>
                </a:solidFill>
                <a:latin typeface="Inter" pitchFamily="34" charset="0"/>
                <a:ea typeface="Inter" pitchFamily="34" charset="-122"/>
                <a:cs typeface="Inter" pitchFamily="34" charset="-120"/>
              </a:rPr>
              <a:t>하여 </a:t>
            </a:r>
            <a:endParaRPr lang="en-US" sz="1400" dirty="0"/>
          </a:p>
        </p:txBody>
      </p:sp>
      <p:sp>
        <p:nvSpPr>
          <p:cNvPr id="9" name="Text 7"/>
          <p:cNvSpPr/>
          <p:nvPr/>
        </p:nvSpPr>
        <p:spPr>
          <a:xfrm>
            <a:off x="643890" y="2435662"/>
            <a:ext cx="5659398" cy="294323"/>
          </a:xfrm>
          <a:prstGeom prst="rect">
            <a:avLst/>
          </a:prstGeom>
          <a:noFill/>
          <a:ln/>
        </p:spPr>
        <p:txBody>
          <a:bodyPr wrap="none" lIns="0" tIns="0" rIns="0" bIns="0" rtlCol="0" anchor="t"/>
          <a:lstStyle/>
          <a:p>
            <a:pPr algn="r" indent="0" marL="0">
              <a:lnSpc>
                <a:spcPts val="2300"/>
              </a:lnSpc>
              <a:buNone/>
            </a:pPr>
            <a:r>
              <a:rPr lang="en-US" sz="1400" spc="-29" kern="0" dirty="0">
                <a:solidFill>
                  <a:srgbClr val="E5E0DF"/>
                </a:solidFill>
                <a:latin typeface="Inter" pitchFamily="34" charset="0"/>
                <a:ea typeface="Inter" pitchFamily="34" charset="-122"/>
                <a:cs typeface="Inter" pitchFamily="34" charset="-120"/>
              </a:rPr>
              <a:t>각 사용자의 주요 기능을 정의 및 정리</a:t>
            </a:r>
            <a:endParaRPr lang="en-US" sz="1400" dirty="0"/>
          </a:p>
        </p:txBody>
      </p:sp>
      <p:sp>
        <p:nvSpPr>
          <p:cNvPr id="10" name="Shape 8"/>
          <p:cNvSpPr/>
          <p:nvPr/>
        </p:nvSpPr>
        <p:spPr>
          <a:xfrm>
            <a:off x="7499330" y="2771418"/>
            <a:ext cx="643890" cy="22860"/>
          </a:xfrm>
          <a:prstGeom prst="roundRect">
            <a:avLst>
              <a:gd name="adj" fmla="val 338058"/>
            </a:avLst>
          </a:prstGeom>
          <a:solidFill>
            <a:srgbClr val="2A1999"/>
          </a:solidFill>
          <a:ln/>
        </p:spPr>
      </p:sp>
      <p:sp>
        <p:nvSpPr>
          <p:cNvPr id="11" name="Shape 9"/>
          <p:cNvSpPr/>
          <p:nvPr/>
        </p:nvSpPr>
        <p:spPr>
          <a:xfrm>
            <a:off x="7108210" y="2575917"/>
            <a:ext cx="413980" cy="413980"/>
          </a:xfrm>
          <a:prstGeom prst="roundRect">
            <a:avLst>
              <a:gd name="adj" fmla="val 18668"/>
            </a:avLst>
          </a:prstGeom>
          <a:solidFill>
            <a:srgbClr val="110080"/>
          </a:solidFill>
          <a:ln w="7620">
            <a:solidFill>
              <a:srgbClr val="2A1999"/>
            </a:solidFill>
            <a:prstDash val="solid"/>
          </a:ln>
        </p:spPr>
      </p:sp>
      <p:sp>
        <p:nvSpPr>
          <p:cNvPr id="12" name="Text 10"/>
          <p:cNvSpPr/>
          <p:nvPr/>
        </p:nvSpPr>
        <p:spPr>
          <a:xfrm>
            <a:off x="7232392" y="2644854"/>
            <a:ext cx="165497" cy="275987"/>
          </a:xfrm>
          <a:prstGeom prst="rect">
            <a:avLst/>
          </a:prstGeom>
          <a:noFill/>
          <a:ln/>
        </p:spPr>
        <p:txBody>
          <a:bodyPr wrap="none" lIns="0" tIns="0" rIns="0" bIns="0" rtlCol="0" anchor="t"/>
          <a:lstStyle/>
          <a:p>
            <a:pPr algn="ctr" indent="0" marL="0">
              <a:lnSpc>
                <a:spcPts val="2150"/>
              </a:lnSpc>
              <a:buNone/>
            </a:pPr>
            <a:r>
              <a:rPr lang="en-US" sz="2150" b="1" spc="-65" kern="0" dirty="0">
                <a:solidFill>
                  <a:srgbClr val="E5E0DF"/>
                </a:solidFill>
                <a:latin typeface="Inter Bold" pitchFamily="34" charset="0"/>
                <a:ea typeface="Inter Bold" pitchFamily="34" charset="-122"/>
                <a:cs typeface="Inter Bold" pitchFamily="34" charset="-120"/>
              </a:rPr>
              <a:t>2</a:t>
            </a:r>
            <a:endParaRPr lang="en-US" sz="2150" dirty="0"/>
          </a:p>
        </p:txBody>
      </p:sp>
      <p:sp>
        <p:nvSpPr>
          <p:cNvPr id="13" name="Text 11"/>
          <p:cNvSpPr/>
          <p:nvPr/>
        </p:nvSpPr>
        <p:spPr>
          <a:xfrm>
            <a:off x="8327112" y="2552938"/>
            <a:ext cx="2299930" cy="287536"/>
          </a:xfrm>
          <a:prstGeom prst="rect">
            <a:avLst/>
          </a:prstGeom>
          <a:noFill/>
          <a:ln/>
        </p:spPr>
        <p:txBody>
          <a:bodyPr wrap="none" lIns="0" tIns="0" rIns="0" bIns="0" rtlCol="0" anchor="t"/>
          <a:lstStyle/>
          <a:p>
            <a:pPr algn="l" indent="0" marL="0">
              <a:lnSpc>
                <a:spcPts val="2250"/>
              </a:lnSpc>
              <a:buNone/>
            </a:pPr>
            <a:r>
              <a:rPr lang="en-US" sz="1800" b="1" spc="-54" kern="0" dirty="0">
                <a:solidFill>
                  <a:srgbClr val="E5E0DF"/>
                </a:solidFill>
                <a:latin typeface="Inter Bold" pitchFamily="34" charset="0"/>
                <a:ea typeface="Inter Bold" pitchFamily="34" charset="-122"/>
                <a:cs typeface="Inter Bold" pitchFamily="34" charset="-120"/>
              </a:rPr>
              <a:t>데이터베이스 설계</a:t>
            </a:r>
            <a:endParaRPr lang="en-US" sz="1800" dirty="0"/>
          </a:p>
        </p:txBody>
      </p:sp>
      <p:sp>
        <p:nvSpPr>
          <p:cNvPr id="14" name="Text 12"/>
          <p:cNvSpPr/>
          <p:nvPr/>
        </p:nvSpPr>
        <p:spPr>
          <a:xfrm>
            <a:off x="8327112" y="2950845"/>
            <a:ext cx="5659398" cy="294323"/>
          </a:xfrm>
          <a:prstGeom prst="rect">
            <a:avLst/>
          </a:prstGeom>
          <a:noFill/>
          <a:ln/>
        </p:spPr>
        <p:txBody>
          <a:bodyPr wrap="none" lIns="0" tIns="0" rIns="0" bIns="0" rtlCol="0" anchor="t"/>
          <a:lstStyle/>
          <a:p>
            <a:pPr algn="l" indent="0" marL="0">
              <a:lnSpc>
                <a:spcPts val="2300"/>
              </a:lnSpc>
              <a:buNone/>
            </a:pPr>
            <a:r>
              <a:rPr lang="en-US" sz="1400" b="1" spc="-29" kern="0" dirty="0">
                <a:solidFill>
                  <a:srgbClr val="E5E0DF"/>
                </a:solidFill>
                <a:latin typeface="Inter" pitchFamily="34" charset="0"/>
                <a:ea typeface="Inter" pitchFamily="34" charset="-122"/>
                <a:cs typeface="Inter" pitchFamily="34" charset="-120"/>
              </a:rPr>
              <a:t>ERD 설계:</a:t>
            </a:r>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a:t>
            </a:r>
            <a:pPr algn="l" indent="0" marL="0">
              <a:lnSpc>
                <a:spcPts val="2300"/>
              </a:lnSpc>
              <a:buNone/>
            </a:pPr>
            <a:r>
              <a:rPr lang="en-US" sz="1400" spc="-29" kern="0" dirty="0">
                <a:solidFill>
                  <a:srgbClr val="000000"/>
                </a:solidFill>
                <a:highlight>
                  <a:srgbClr val="E5E0DF"/>
                </a:highlight>
                <a:latin typeface="Inter" pitchFamily="34" charset="0"/>
                <a:ea typeface="Inter" pitchFamily="34" charset="-122"/>
                <a:cs typeface="Inter" pitchFamily="34" charset="-120"/>
              </a:rPr>
              <a:t>개념 ERD</a:t>
            </a:r>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및 </a:t>
            </a:r>
            <a:pPr algn="l" indent="0" marL="0">
              <a:lnSpc>
                <a:spcPts val="2300"/>
              </a:lnSpc>
              <a:buNone/>
            </a:pPr>
            <a:r>
              <a:rPr lang="en-US" sz="1400" spc="-29" kern="0" dirty="0">
                <a:solidFill>
                  <a:srgbClr val="000000"/>
                </a:solidFill>
                <a:highlight>
                  <a:srgbClr val="E5E0DF"/>
                </a:highlight>
                <a:latin typeface="Inter" pitchFamily="34" charset="0"/>
                <a:ea typeface="Inter" pitchFamily="34" charset="-122"/>
                <a:cs typeface="Inter" pitchFamily="34" charset="-120"/>
              </a:rPr>
              <a:t>논리 ERD 작성</a:t>
            </a:r>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a:t>
            </a:r>
            <a:endParaRPr lang="en-US" sz="1400" dirty="0"/>
          </a:p>
        </p:txBody>
      </p:sp>
      <p:sp>
        <p:nvSpPr>
          <p:cNvPr id="15" name="Text 13"/>
          <p:cNvSpPr/>
          <p:nvPr/>
        </p:nvSpPr>
        <p:spPr>
          <a:xfrm>
            <a:off x="8327112" y="3355538"/>
            <a:ext cx="5659398" cy="294323"/>
          </a:xfrm>
          <a:prstGeom prst="rect">
            <a:avLst/>
          </a:prstGeom>
          <a:noFill/>
          <a:ln/>
        </p:spPr>
        <p:txBody>
          <a:bodyPr wrap="none" lIns="0" tIns="0" rIns="0" bIns="0" rtlCol="0" anchor="t"/>
          <a:lstStyle/>
          <a:p>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(엔티티와 관계를 정의)</a:t>
            </a:r>
            <a:endParaRPr lang="en-US" sz="1400" dirty="0"/>
          </a:p>
        </p:txBody>
      </p:sp>
      <p:sp>
        <p:nvSpPr>
          <p:cNvPr id="16" name="Text 14"/>
          <p:cNvSpPr/>
          <p:nvPr/>
        </p:nvSpPr>
        <p:spPr>
          <a:xfrm>
            <a:off x="8327112" y="3760232"/>
            <a:ext cx="5659398" cy="294323"/>
          </a:xfrm>
          <a:prstGeom prst="rect">
            <a:avLst/>
          </a:prstGeom>
          <a:noFill/>
          <a:ln/>
        </p:spPr>
        <p:txBody>
          <a:bodyPr wrap="none" lIns="0" tIns="0" rIns="0" bIns="0" rtlCol="0" anchor="t"/>
          <a:lstStyle/>
          <a:p>
            <a:pPr algn="l" indent="0" marL="0">
              <a:lnSpc>
                <a:spcPts val="2300"/>
              </a:lnSpc>
              <a:buNone/>
            </a:pPr>
            <a:r>
              <a:rPr lang="en-US" sz="1400" b="1" spc="-29" kern="0" dirty="0">
                <a:solidFill>
                  <a:srgbClr val="E5E0DF"/>
                </a:solidFill>
                <a:latin typeface="Inter" pitchFamily="34" charset="0"/>
                <a:ea typeface="Inter" pitchFamily="34" charset="-122"/>
                <a:cs typeface="Inter" pitchFamily="34" charset="-120"/>
              </a:rPr>
              <a:t>추가 설계:</a:t>
            </a:r>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a:t>
            </a:r>
            <a:pPr algn="l" indent="0" marL="0">
              <a:lnSpc>
                <a:spcPts val="2300"/>
              </a:lnSpc>
              <a:buNone/>
            </a:pPr>
            <a:r>
              <a:rPr lang="en-US" sz="1400" spc="-29" kern="0" dirty="0">
                <a:solidFill>
                  <a:srgbClr val="000000"/>
                </a:solidFill>
                <a:highlight>
                  <a:srgbClr val="E5E0DF"/>
                </a:highlight>
                <a:latin typeface="Inter" pitchFamily="34" charset="0"/>
                <a:ea typeface="Inter" pitchFamily="34" charset="-122"/>
                <a:cs typeface="Inter" pitchFamily="34" charset="-120"/>
              </a:rPr>
              <a:t>순서도 </a:t>
            </a:r>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및 </a:t>
            </a:r>
            <a:pPr algn="l" indent="0" marL="0">
              <a:lnSpc>
                <a:spcPts val="2300"/>
              </a:lnSpc>
              <a:buNone/>
            </a:pPr>
            <a:r>
              <a:rPr lang="en-US" sz="1400" spc="-29" kern="0" dirty="0">
                <a:solidFill>
                  <a:srgbClr val="000000"/>
                </a:solidFill>
                <a:highlight>
                  <a:srgbClr val="E5E0DF"/>
                </a:highlight>
                <a:latin typeface="Inter" pitchFamily="34" charset="0"/>
                <a:ea typeface="Inter" pitchFamily="34" charset="-122"/>
                <a:cs typeface="Inter" pitchFamily="34" charset="-120"/>
              </a:rPr>
              <a:t>객체 모델링 정의</a:t>
            </a:r>
            <a:endParaRPr lang="en-US" sz="1400" dirty="0"/>
          </a:p>
        </p:txBody>
      </p:sp>
      <p:sp>
        <p:nvSpPr>
          <p:cNvPr id="17" name="Shape 15"/>
          <p:cNvSpPr/>
          <p:nvPr/>
        </p:nvSpPr>
        <p:spPr>
          <a:xfrm>
            <a:off x="6487180" y="3798094"/>
            <a:ext cx="643890" cy="22860"/>
          </a:xfrm>
          <a:prstGeom prst="roundRect">
            <a:avLst>
              <a:gd name="adj" fmla="val 338058"/>
            </a:avLst>
          </a:prstGeom>
          <a:solidFill>
            <a:srgbClr val="2A1999"/>
          </a:solidFill>
          <a:ln/>
        </p:spPr>
      </p:sp>
      <p:sp>
        <p:nvSpPr>
          <p:cNvPr id="18" name="Shape 16"/>
          <p:cNvSpPr/>
          <p:nvPr/>
        </p:nvSpPr>
        <p:spPr>
          <a:xfrm>
            <a:off x="7108210" y="3602593"/>
            <a:ext cx="413980" cy="413980"/>
          </a:xfrm>
          <a:prstGeom prst="roundRect">
            <a:avLst>
              <a:gd name="adj" fmla="val 18668"/>
            </a:avLst>
          </a:prstGeom>
          <a:solidFill>
            <a:srgbClr val="110080"/>
          </a:solidFill>
          <a:ln w="7620">
            <a:solidFill>
              <a:srgbClr val="2A1999"/>
            </a:solidFill>
            <a:prstDash val="solid"/>
          </a:ln>
        </p:spPr>
      </p:sp>
      <p:sp>
        <p:nvSpPr>
          <p:cNvPr id="19" name="Text 17"/>
          <p:cNvSpPr/>
          <p:nvPr/>
        </p:nvSpPr>
        <p:spPr>
          <a:xfrm>
            <a:off x="7230249" y="3671530"/>
            <a:ext cx="169902" cy="275987"/>
          </a:xfrm>
          <a:prstGeom prst="rect">
            <a:avLst/>
          </a:prstGeom>
          <a:noFill/>
          <a:ln/>
        </p:spPr>
        <p:txBody>
          <a:bodyPr wrap="none" lIns="0" tIns="0" rIns="0" bIns="0" rtlCol="0" anchor="t"/>
          <a:lstStyle/>
          <a:p>
            <a:pPr algn="ctr" indent="0" marL="0">
              <a:lnSpc>
                <a:spcPts val="2150"/>
              </a:lnSpc>
              <a:buNone/>
            </a:pPr>
            <a:r>
              <a:rPr lang="en-US" sz="2150" b="1" spc="-65" kern="0" dirty="0">
                <a:solidFill>
                  <a:srgbClr val="E5E0DF"/>
                </a:solidFill>
                <a:latin typeface="Inter Bold" pitchFamily="34" charset="0"/>
                <a:ea typeface="Inter Bold" pitchFamily="34" charset="-122"/>
                <a:cs typeface="Inter Bold" pitchFamily="34" charset="-120"/>
              </a:rPr>
              <a:t>3</a:t>
            </a:r>
            <a:endParaRPr lang="en-US" sz="2150" dirty="0"/>
          </a:p>
        </p:txBody>
      </p:sp>
      <p:sp>
        <p:nvSpPr>
          <p:cNvPr id="20" name="Text 18"/>
          <p:cNvSpPr/>
          <p:nvPr/>
        </p:nvSpPr>
        <p:spPr>
          <a:xfrm>
            <a:off x="4003358" y="3579614"/>
            <a:ext cx="2299930" cy="287536"/>
          </a:xfrm>
          <a:prstGeom prst="rect">
            <a:avLst/>
          </a:prstGeom>
          <a:noFill/>
          <a:ln/>
        </p:spPr>
        <p:txBody>
          <a:bodyPr wrap="none" lIns="0" tIns="0" rIns="0" bIns="0" rtlCol="0" anchor="t"/>
          <a:lstStyle/>
          <a:p>
            <a:pPr algn="r" indent="0" marL="0">
              <a:lnSpc>
                <a:spcPts val="2250"/>
              </a:lnSpc>
              <a:buNone/>
            </a:pPr>
            <a:r>
              <a:rPr lang="en-US" sz="1800" b="1" spc="-54" kern="0" dirty="0">
                <a:solidFill>
                  <a:srgbClr val="E5E0DF"/>
                </a:solidFill>
                <a:latin typeface="Inter Bold" pitchFamily="34" charset="0"/>
                <a:ea typeface="Inter Bold" pitchFamily="34" charset="-122"/>
                <a:cs typeface="Inter Bold" pitchFamily="34" charset="-120"/>
              </a:rPr>
              <a:t>구축 및 기능 구현</a:t>
            </a:r>
            <a:endParaRPr lang="en-US" sz="1800" dirty="0"/>
          </a:p>
        </p:txBody>
      </p:sp>
      <p:sp>
        <p:nvSpPr>
          <p:cNvPr id="21" name="Text 19"/>
          <p:cNvSpPr/>
          <p:nvPr/>
        </p:nvSpPr>
        <p:spPr>
          <a:xfrm>
            <a:off x="643890" y="3977521"/>
            <a:ext cx="5659398" cy="294323"/>
          </a:xfrm>
          <a:prstGeom prst="rect">
            <a:avLst/>
          </a:prstGeom>
          <a:noFill/>
          <a:ln/>
        </p:spPr>
        <p:txBody>
          <a:bodyPr wrap="none" lIns="0" tIns="0" rIns="0" bIns="0" rtlCol="0" anchor="t"/>
          <a:lstStyle/>
          <a:p>
            <a:pPr algn="r" indent="0" marL="0">
              <a:lnSpc>
                <a:spcPts val="2300"/>
              </a:lnSpc>
              <a:buNone/>
            </a:pPr>
            <a:r>
              <a:rPr lang="en-US" sz="1400" b="1" spc="-29" kern="0" dirty="0">
                <a:solidFill>
                  <a:srgbClr val="000000"/>
                </a:solidFill>
                <a:highlight>
                  <a:srgbClr val="E5E0DF"/>
                </a:highlight>
                <a:latin typeface="Inter" pitchFamily="34" charset="0"/>
                <a:ea typeface="Inter" pitchFamily="34" charset="-122"/>
                <a:cs typeface="Inter" pitchFamily="34" charset="-120"/>
              </a:rPr>
              <a:t>테이블 정의서(DDL)</a:t>
            </a:r>
            <a:pPr algn="r" indent="0" marL="0">
              <a:lnSpc>
                <a:spcPts val="2300"/>
              </a:lnSpc>
              <a:buNone/>
            </a:pPr>
            <a:r>
              <a:rPr lang="en-US" sz="1400" b="1" spc="-29" kern="0" dirty="0">
                <a:solidFill>
                  <a:srgbClr val="E5E0DF"/>
                </a:solidFill>
                <a:latin typeface="Inter" pitchFamily="34" charset="0"/>
                <a:ea typeface="Inter" pitchFamily="34" charset="-122"/>
                <a:cs typeface="Inter" pitchFamily="34" charset="-120"/>
              </a:rPr>
              <a:t> 작성:</a:t>
            </a:r>
            <a:pPr algn="r"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테이블 생성 및 관계 설정</a:t>
            </a:r>
            <a:endParaRPr lang="en-US" sz="1400" dirty="0"/>
          </a:p>
        </p:txBody>
      </p:sp>
      <p:sp>
        <p:nvSpPr>
          <p:cNvPr id="22" name="Text 20"/>
          <p:cNvSpPr/>
          <p:nvPr/>
        </p:nvSpPr>
        <p:spPr>
          <a:xfrm>
            <a:off x="643890" y="4382214"/>
            <a:ext cx="5659398" cy="294323"/>
          </a:xfrm>
          <a:prstGeom prst="rect">
            <a:avLst/>
          </a:prstGeom>
          <a:noFill/>
          <a:ln/>
        </p:spPr>
        <p:txBody>
          <a:bodyPr wrap="none" lIns="0" tIns="0" rIns="0" bIns="0" rtlCol="0" anchor="t"/>
          <a:lstStyle/>
          <a:p>
            <a:pPr algn="r" indent="0" marL="0">
              <a:lnSpc>
                <a:spcPts val="2300"/>
              </a:lnSpc>
              <a:buNone/>
            </a:pPr>
            <a:r>
              <a:rPr lang="en-US" sz="1400" b="1" spc="-29" kern="0" dirty="0">
                <a:solidFill>
                  <a:srgbClr val="000000"/>
                </a:solidFill>
                <a:highlight>
                  <a:srgbClr val="E5E0DF"/>
                </a:highlight>
                <a:latin typeface="Inter" pitchFamily="34" charset="0"/>
                <a:ea typeface="Inter" pitchFamily="34" charset="-122"/>
                <a:cs typeface="Inter" pitchFamily="34" charset="-120"/>
              </a:rPr>
              <a:t>데이터 정의서(DML)</a:t>
            </a:r>
            <a:pPr algn="r" indent="0" marL="0">
              <a:lnSpc>
                <a:spcPts val="2300"/>
              </a:lnSpc>
              <a:buNone/>
            </a:pPr>
            <a:r>
              <a:rPr lang="en-US" sz="1400" b="1" spc="-29" kern="0" dirty="0">
                <a:solidFill>
                  <a:srgbClr val="E5E0DF"/>
                </a:solidFill>
                <a:latin typeface="Inter" pitchFamily="34" charset="0"/>
                <a:ea typeface="Inter" pitchFamily="34" charset="-122"/>
                <a:cs typeface="Inter" pitchFamily="34" charset="-120"/>
              </a:rPr>
              <a:t> 작성:</a:t>
            </a:r>
            <a:pPr algn="r"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데이터 CRUD 로직 구현</a:t>
            </a:r>
            <a:endParaRPr lang="en-US" sz="1400" dirty="0"/>
          </a:p>
        </p:txBody>
      </p:sp>
      <p:sp>
        <p:nvSpPr>
          <p:cNvPr id="23" name="Shape 21"/>
          <p:cNvSpPr/>
          <p:nvPr/>
        </p:nvSpPr>
        <p:spPr>
          <a:xfrm>
            <a:off x="7499330" y="4824889"/>
            <a:ext cx="643890" cy="22860"/>
          </a:xfrm>
          <a:prstGeom prst="roundRect">
            <a:avLst>
              <a:gd name="adj" fmla="val 338058"/>
            </a:avLst>
          </a:prstGeom>
          <a:solidFill>
            <a:srgbClr val="2A1999"/>
          </a:solidFill>
          <a:ln/>
        </p:spPr>
      </p:sp>
      <p:sp>
        <p:nvSpPr>
          <p:cNvPr id="24" name="Shape 22"/>
          <p:cNvSpPr/>
          <p:nvPr/>
        </p:nvSpPr>
        <p:spPr>
          <a:xfrm>
            <a:off x="7108210" y="4629388"/>
            <a:ext cx="413980" cy="413980"/>
          </a:xfrm>
          <a:prstGeom prst="roundRect">
            <a:avLst>
              <a:gd name="adj" fmla="val 18668"/>
            </a:avLst>
          </a:prstGeom>
          <a:solidFill>
            <a:srgbClr val="110080"/>
          </a:solidFill>
          <a:ln w="7620">
            <a:solidFill>
              <a:srgbClr val="2A1999"/>
            </a:solidFill>
            <a:prstDash val="solid"/>
          </a:ln>
        </p:spPr>
      </p:sp>
      <p:sp>
        <p:nvSpPr>
          <p:cNvPr id="25" name="Text 23"/>
          <p:cNvSpPr/>
          <p:nvPr/>
        </p:nvSpPr>
        <p:spPr>
          <a:xfrm>
            <a:off x="7225963" y="4698325"/>
            <a:ext cx="178475" cy="275987"/>
          </a:xfrm>
          <a:prstGeom prst="rect">
            <a:avLst/>
          </a:prstGeom>
          <a:noFill/>
          <a:ln/>
        </p:spPr>
        <p:txBody>
          <a:bodyPr wrap="none" lIns="0" tIns="0" rIns="0" bIns="0" rtlCol="0" anchor="t"/>
          <a:lstStyle/>
          <a:p>
            <a:pPr algn="ctr" indent="0" marL="0">
              <a:lnSpc>
                <a:spcPts val="2150"/>
              </a:lnSpc>
              <a:buNone/>
            </a:pPr>
            <a:r>
              <a:rPr lang="en-US" sz="2150" b="1" spc="-65" kern="0" dirty="0">
                <a:solidFill>
                  <a:srgbClr val="E5E0DF"/>
                </a:solidFill>
                <a:latin typeface="Inter Bold" pitchFamily="34" charset="0"/>
                <a:ea typeface="Inter Bold" pitchFamily="34" charset="-122"/>
                <a:cs typeface="Inter Bold" pitchFamily="34" charset="-120"/>
              </a:rPr>
              <a:t>4</a:t>
            </a:r>
            <a:endParaRPr lang="en-US" sz="2150" dirty="0"/>
          </a:p>
        </p:txBody>
      </p:sp>
      <p:sp>
        <p:nvSpPr>
          <p:cNvPr id="26" name="Text 24"/>
          <p:cNvSpPr/>
          <p:nvPr/>
        </p:nvSpPr>
        <p:spPr>
          <a:xfrm>
            <a:off x="8327112" y="4606409"/>
            <a:ext cx="2299930" cy="287536"/>
          </a:xfrm>
          <a:prstGeom prst="rect">
            <a:avLst/>
          </a:prstGeom>
          <a:noFill/>
          <a:ln/>
        </p:spPr>
        <p:txBody>
          <a:bodyPr wrap="none" lIns="0" tIns="0" rIns="0" bIns="0" rtlCol="0" anchor="t"/>
          <a:lstStyle/>
          <a:p>
            <a:pPr algn="l" indent="0" marL="0">
              <a:lnSpc>
                <a:spcPts val="2250"/>
              </a:lnSpc>
              <a:buNone/>
            </a:pPr>
            <a:r>
              <a:rPr lang="en-US" sz="1800" b="1" spc="-54" kern="0" dirty="0">
                <a:solidFill>
                  <a:srgbClr val="E5E0DF"/>
                </a:solidFill>
                <a:latin typeface="Inter Bold" pitchFamily="34" charset="0"/>
                <a:ea typeface="Inter Bold" pitchFamily="34" charset="-122"/>
                <a:cs typeface="Inter Bold" pitchFamily="34" charset="-120"/>
              </a:rPr>
              <a:t>SQL 및 PL/SQL 구현</a:t>
            </a:r>
            <a:endParaRPr lang="en-US" sz="1800" dirty="0"/>
          </a:p>
        </p:txBody>
      </p:sp>
      <p:sp>
        <p:nvSpPr>
          <p:cNvPr id="27" name="Text 25"/>
          <p:cNvSpPr/>
          <p:nvPr/>
        </p:nvSpPr>
        <p:spPr>
          <a:xfrm>
            <a:off x="8327112" y="5004316"/>
            <a:ext cx="5659398" cy="294323"/>
          </a:xfrm>
          <a:prstGeom prst="rect">
            <a:avLst/>
          </a:prstGeom>
          <a:noFill/>
          <a:ln/>
        </p:spPr>
        <p:txBody>
          <a:bodyPr wrap="none" lIns="0" tIns="0" rIns="0" bIns="0" rtlCol="0" anchor="t"/>
          <a:lstStyle/>
          <a:p>
            <a:pPr algn="l" indent="0" marL="0">
              <a:lnSpc>
                <a:spcPts val="2300"/>
              </a:lnSpc>
              <a:buNone/>
            </a:pPr>
            <a:r>
              <a:rPr lang="en-US" sz="1400" b="1" spc="-29" kern="0" dirty="0">
                <a:solidFill>
                  <a:srgbClr val="000000"/>
                </a:solidFill>
                <a:highlight>
                  <a:srgbClr val="E5E0DF"/>
                </a:highlight>
                <a:latin typeface="Inter" pitchFamily="34" charset="0"/>
                <a:ea typeface="Inter" pitchFamily="34" charset="-122"/>
                <a:cs typeface="Inter" pitchFamily="34" charset="-120"/>
              </a:rPr>
              <a:t>트리거</a:t>
            </a:r>
            <a:pPr algn="l" indent="0" marL="0">
              <a:lnSpc>
                <a:spcPts val="2300"/>
              </a:lnSpc>
              <a:buNone/>
            </a:pPr>
            <a:r>
              <a:rPr lang="en-US" sz="1400" b="1" spc="-29" kern="0" dirty="0">
                <a:solidFill>
                  <a:srgbClr val="E5E0DF"/>
                </a:solidFill>
                <a:latin typeface="Inter" pitchFamily="34" charset="0"/>
                <a:ea typeface="Inter" pitchFamily="34" charset="-122"/>
                <a:cs typeface="Inter" pitchFamily="34" charset="-120"/>
              </a:rPr>
              <a:t>:</a:t>
            </a:r>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자동 처리 로직 구현</a:t>
            </a:r>
            <a:endParaRPr lang="en-US" sz="1400" dirty="0"/>
          </a:p>
        </p:txBody>
      </p:sp>
      <p:sp>
        <p:nvSpPr>
          <p:cNvPr id="28" name="Text 26"/>
          <p:cNvSpPr/>
          <p:nvPr/>
        </p:nvSpPr>
        <p:spPr>
          <a:xfrm>
            <a:off x="8327112" y="5409009"/>
            <a:ext cx="5659398" cy="294323"/>
          </a:xfrm>
          <a:prstGeom prst="rect">
            <a:avLst/>
          </a:prstGeom>
          <a:noFill/>
          <a:ln/>
        </p:spPr>
        <p:txBody>
          <a:bodyPr wrap="none" lIns="0" tIns="0" rIns="0" bIns="0" rtlCol="0" anchor="t"/>
          <a:lstStyle/>
          <a:p>
            <a:pPr algn="l" indent="0" marL="0">
              <a:lnSpc>
                <a:spcPts val="2300"/>
              </a:lnSpc>
              <a:buNone/>
            </a:pPr>
            <a:r>
              <a:rPr lang="en-US" sz="1400" b="1" spc="-29" kern="0" dirty="0">
                <a:solidFill>
                  <a:srgbClr val="000000"/>
                </a:solidFill>
                <a:highlight>
                  <a:srgbClr val="E5E0DF"/>
                </a:highlight>
                <a:latin typeface="Inter" pitchFamily="34" charset="0"/>
                <a:ea typeface="Inter" pitchFamily="34" charset="-122"/>
                <a:cs typeface="Inter" pitchFamily="34" charset="-120"/>
              </a:rPr>
              <a:t>뷰</a:t>
            </a:r>
            <a:pPr algn="l" indent="0" marL="0">
              <a:lnSpc>
                <a:spcPts val="2300"/>
              </a:lnSpc>
              <a:buNone/>
            </a:pPr>
            <a:r>
              <a:rPr lang="en-US" sz="1400" b="1" spc="-29" kern="0" dirty="0">
                <a:solidFill>
                  <a:srgbClr val="E5E0DF"/>
                </a:solidFill>
                <a:latin typeface="Inter" pitchFamily="34" charset="0"/>
                <a:ea typeface="Inter" pitchFamily="34" charset="-122"/>
                <a:cs typeface="Inter" pitchFamily="34" charset="-120"/>
              </a:rPr>
              <a:t>:</a:t>
            </a:r>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데이터 조회를 위한 뷰 생성</a:t>
            </a:r>
            <a:endParaRPr lang="en-US" sz="1400" dirty="0"/>
          </a:p>
        </p:txBody>
      </p:sp>
      <p:sp>
        <p:nvSpPr>
          <p:cNvPr id="29" name="Text 27"/>
          <p:cNvSpPr/>
          <p:nvPr/>
        </p:nvSpPr>
        <p:spPr>
          <a:xfrm>
            <a:off x="8327112" y="5813703"/>
            <a:ext cx="5659398" cy="294323"/>
          </a:xfrm>
          <a:prstGeom prst="rect">
            <a:avLst/>
          </a:prstGeom>
          <a:noFill/>
          <a:ln/>
        </p:spPr>
        <p:txBody>
          <a:bodyPr wrap="none" lIns="0" tIns="0" rIns="0" bIns="0" rtlCol="0" anchor="t"/>
          <a:lstStyle/>
          <a:p>
            <a:pPr algn="l" indent="0" marL="0">
              <a:lnSpc>
                <a:spcPts val="2300"/>
              </a:lnSpc>
              <a:buNone/>
            </a:pPr>
            <a:r>
              <a:rPr lang="en-US" sz="1400" b="1" spc="-29" kern="0" dirty="0">
                <a:solidFill>
                  <a:srgbClr val="000000"/>
                </a:solidFill>
                <a:highlight>
                  <a:srgbClr val="E5E0DF"/>
                </a:highlight>
                <a:latin typeface="Inter" pitchFamily="34" charset="0"/>
                <a:ea typeface="Inter" pitchFamily="34" charset="-122"/>
                <a:cs typeface="Inter" pitchFamily="34" charset="-120"/>
              </a:rPr>
              <a:t>프로시저</a:t>
            </a:r>
            <a:pPr algn="l" indent="0" marL="0">
              <a:lnSpc>
                <a:spcPts val="2300"/>
              </a:lnSpc>
              <a:buNone/>
            </a:pPr>
            <a:r>
              <a:rPr lang="en-US" sz="1400" b="1" spc="-29" kern="0" dirty="0">
                <a:solidFill>
                  <a:srgbClr val="E5E0DF"/>
                </a:solidFill>
                <a:latin typeface="Inter" pitchFamily="34" charset="0"/>
                <a:ea typeface="Inter" pitchFamily="34" charset="-122"/>
                <a:cs typeface="Inter" pitchFamily="34" charset="-120"/>
              </a:rPr>
              <a:t>:</a:t>
            </a:r>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반복 작업을 위한 저장 프로시저 작성</a:t>
            </a:r>
            <a:endParaRPr lang="en-US" sz="1400" dirty="0"/>
          </a:p>
        </p:txBody>
      </p:sp>
      <p:sp>
        <p:nvSpPr>
          <p:cNvPr id="30" name="Text 28"/>
          <p:cNvSpPr/>
          <p:nvPr/>
        </p:nvSpPr>
        <p:spPr>
          <a:xfrm>
            <a:off x="8327112" y="6218396"/>
            <a:ext cx="5659398" cy="294323"/>
          </a:xfrm>
          <a:prstGeom prst="rect">
            <a:avLst/>
          </a:prstGeom>
          <a:noFill/>
          <a:ln/>
        </p:spPr>
        <p:txBody>
          <a:bodyPr wrap="none" lIns="0" tIns="0" rIns="0" bIns="0" rtlCol="0" anchor="t"/>
          <a:lstStyle/>
          <a:p>
            <a:pPr algn="l" indent="0" marL="0">
              <a:lnSpc>
                <a:spcPts val="2300"/>
              </a:lnSpc>
              <a:buNone/>
            </a:pPr>
            <a:r>
              <a:rPr lang="en-US" sz="1400" b="1" spc="-29" kern="0" dirty="0">
                <a:solidFill>
                  <a:srgbClr val="000000"/>
                </a:solidFill>
                <a:highlight>
                  <a:srgbClr val="E5E0DF"/>
                </a:highlight>
                <a:latin typeface="Inter" pitchFamily="34" charset="0"/>
                <a:ea typeface="Inter" pitchFamily="34" charset="-122"/>
                <a:cs typeface="Inter" pitchFamily="34" charset="-120"/>
              </a:rPr>
              <a:t>인덱스</a:t>
            </a:r>
            <a:pPr algn="l" indent="0" marL="0">
              <a:lnSpc>
                <a:spcPts val="2300"/>
              </a:lnSpc>
              <a:buNone/>
            </a:pPr>
            <a:r>
              <a:rPr lang="en-US" sz="1400" b="1" spc="-29" kern="0" dirty="0">
                <a:solidFill>
                  <a:srgbClr val="E5E0DF"/>
                </a:solidFill>
                <a:latin typeface="Inter" pitchFamily="34" charset="0"/>
                <a:ea typeface="Inter" pitchFamily="34" charset="-122"/>
                <a:cs typeface="Inter" pitchFamily="34" charset="-120"/>
              </a:rPr>
              <a:t>:</a:t>
            </a:r>
            <a:pPr algn="l" indent="0" marL="0">
              <a:lnSpc>
                <a:spcPts val="2300"/>
              </a:lnSpc>
              <a:buNone/>
            </a:pPr>
            <a:r>
              <a:rPr lang="en-US" sz="1400" spc="-29" kern="0" dirty="0">
                <a:solidFill>
                  <a:srgbClr val="E5E0DF"/>
                </a:solidFill>
                <a:latin typeface="Inter" pitchFamily="34" charset="0"/>
                <a:ea typeface="Inter" pitchFamily="34" charset="-122"/>
                <a:cs typeface="Inter" pitchFamily="34" charset="-120"/>
              </a:rPr>
              <a:t> 쿼리 성능 향상을 위한 인덱스 적용</a:t>
            </a:r>
            <a:endParaRPr lang="en-US" sz="1400" dirty="0"/>
          </a:p>
        </p:txBody>
      </p:sp>
      <p:sp>
        <p:nvSpPr>
          <p:cNvPr id="31" name="Shape 29"/>
          <p:cNvSpPr/>
          <p:nvPr/>
        </p:nvSpPr>
        <p:spPr>
          <a:xfrm>
            <a:off x="6487180" y="6053971"/>
            <a:ext cx="643890" cy="22860"/>
          </a:xfrm>
          <a:prstGeom prst="roundRect">
            <a:avLst>
              <a:gd name="adj" fmla="val 338058"/>
            </a:avLst>
          </a:prstGeom>
          <a:solidFill>
            <a:srgbClr val="2A1999"/>
          </a:solidFill>
          <a:ln/>
        </p:spPr>
      </p:sp>
      <p:sp>
        <p:nvSpPr>
          <p:cNvPr id="32" name="Shape 30"/>
          <p:cNvSpPr/>
          <p:nvPr/>
        </p:nvSpPr>
        <p:spPr>
          <a:xfrm>
            <a:off x="7108210" y="5858470"/>
            <a:ext cx="413980" cy="413980"/>
          </a:xfrm>
          <a:prstGeom prst="roundRect">
            <a:avLst>
              <a:gd name="adj" fmla="val 18668"/>
            </a:avLst>
          </a:prstGeom>
          <a:solidFill>
            <a:srgbClr val="110080"/>
          </a:solidFill>
          <a:ln w="7620">
            <a:solidFill>
              <a:srgbClr val="2A1999"/>
            </a:solidFill>
            <a:prstDash val="solid"/>
          </a:ln>
        </p:spPr>
      </p:sp>
      <p:sp>
        <p:nvSpPr>
          <p:cNvPr id="33" name="Text 31"/>
          <p:cNvSpPr/>
          <p:nvPr/>
        </p:nvSpPr>
        <p:spPr>
          <a:xfrm>
            <a:off x="7233464" y="5927408"/>
            <a:ext cx="163473" cy="275987"/>
          </a:xfrm>
          <a:prstGeom prst="rect">
            <a:avLst/>
          </a:prstGeom>
          <a:noFill/>
          <a:ln/>
        </p:spPr>
        <p:txBody>
          <a:bodyPr wrap="none" lIns="0" tIns="0" rIns="0" bIns="0" rtlCol="0" anchor="t"/>
          <a:lstStyle/>
          <a:p>
            <a:pPr algn="ctr" indent="0" marL="0">
              <a:lnSpc>
                <a:spcPts val="2150"/>
              </a:lnSpc>
              <a:buNone/>
            </a:pPr>
            <a:r>
              <a:rPr lang="en-US" sz="2150" b="1" spc="-65" kern="0" dirty="0">
                <a:solidFill>
                  <a:srgbClr val="E5E0DF"/>
                </a:solidFill>
                <a:latin typeface="Inter Bold" pitchFamily="34" charset="0"/>
                <a:ea typeface="Inter Bold" pitchFamily="34" charset="-122"/>
                <a:cs typeface="Inter Bold" pitchFamily="34" charset="-120"/>
              </a:rPr>
              <a:t>5</a:t>
            </a:r>
            <a:endParaRPr lang="en-US" sz="2150" dirty="0"/>
          </a:p>
        </p:txBody>
      </p:sp>
      <p:sp>
        <p:nvSpPr>
          <p:cNvPr id="34" name="Text 32"/>
          <p:cNvSpPr/>
          <p:nvPr/>
        </p:nvSpPr>
        <p:spPr>
          <a:xfrm>
            <a:off x="3657600" y="5835491"/>
            <a:ext cx="2645688" cy="287536"/>
          </a:xfrm>
          <a:prstGeom prst="rect">
            <a:avLst/>
          </a:prstGeom>
          <a:noFill/>
          <a:ln/>
        </p:spPr>
        <p:txBody>
          <a:bodyPr wrap="none" lIns="0" tIns="0" rIns="0" bIns="0" rtlCol="0" anchor="t"/>
          <a:lstStyle/>
          <a:p>
            <a:pPr algn="r" indent="0" marL="0">
              <a:lnSpc>
                <a:spcPts val="2250"/>
              </a:lnSpc>
              <a:buNone/>
            </a:pPr>
            <a:r>
              <a:rPr lang="en-US" sz="1800" b="1" spc="-54" kern="0" dirty="0">
                <a:solidFill>
                  <a:srgbClr val="E5E0DF"/>
                </a:solidFill>
                <a:latin typeface="Inter Bold" pitchFamily="34" charset="0"/>
                <a:ea typeface="Inter Bold" pitchFamily="34" charset="-122"/>
                <a:cs typeface="Inter Bold" pitchFamily="34" charset="-120"/>
              </a:rPr>
              <a:t>성능 최적화 및 데이터 안정성</a:t>
            </a:r>
            <a:endParaRPr lang="en-US" sz="1800" dirty="0"/>
          </a:p>
        </p:txBody>
      </p:sp>
      <p:sp>
        <p:nvSpPr>
          <p:cNvPr id="35" name="Text 33"/>
          <p:cNvSpPr/>
          <p:nvPr/>
        </p:nvSpPr>
        <p:spPr>
          <a:xfrm>
            <a:off x="643890" y="6233398"/>
            <a:ext cx="5659398" cy="294323"/>
          </a:xfrm>
          <a:prstGeom prst="rect">
            <a:avLst/>
          </a:prstGeom>
          <a:noFill/>
          <a:ln/>
        </p:spPr>
        <p:txBody>
          <a:bodyPr wrap="none" lIns="0" tIns="0" rIns="0" bIns="0" rtlCol="0" anchor="t"/>
          <a:lstStyle/>
          <a:p>
            <a:pPr algn="r" indent="0" marL="0">
              <a:lnSpc>
                <a:spcPts val="2300"/>
              </a:lnSpc>
              <a:buNone/>
            </a:pPr>
            <a:r>
              <a:rPr lang="en-US" sz="1400" spc="-29" kern="0" dirty="0">
                <a:solidFill>
                  <a:srgbClr val="E5E0DF"/>
                </a:solidFill>
                <a:latin typeface="Inter" pitchFamily="34" charset="0"/>
                <a:ea typeface="Inter" pitchFamily="34" charset="-122"/>
                <a:cs typeface="Inter" pitchFamily="34" charset="-120"/>
              </a:rPr>
              <a:t>데이터 무결성</a:t>
            </a:r>
            <a:endParaRPr lang="en-US" sz="1400" dirty="0"/>
          </a:p>
        </p:txBody>
      </p:sp>
      <p:sp>
        <p:nvSpPr>
          <p:cNvPr id="36" name="Text 34"/>
          <p:cNvSpPr/>
          <p:nvPr/>
        </p:nvSpPr>
        <p:spPr>
          <a:xfrm>
            <a:off x="643890" y="6638092"/>
            <a:ext cx="5659398" cy="294323"/>
          </a:xfrm>
          <a:prstGeom prst="rect">
            <a:avLst/>
          </a:prstGeom>
          <a:noFill/>
          <a:ln/>
        </p:spPr>
        <p:txBody>
          <a:bodyPr wrap="none" lIns="0" tIns="0" rIns="0" bIns="0" rtlCol="0" anchor="t"/>
          <a:lstStyle/>
          <a:p>
            <a:pPr algn="r" indent="0" marL="0">
              <a:lnSpc>
                <a:spcPts val="2300"/>
              </a:lnSpc>
              <a:buNone/>
            </a:pPr>
            <a:r>
              <a:rPr lang="en-US" sz="1400" spc="-29" kern="0" dirty="0">
                <a:solidFill>
                  <a:srgbClr val="E5E0DF"/>
                </a:solidFill>
                <a:latin typeface="Inter" pitchFamily="34" charset="0"/>
                <a:ea typeface="Inter" pitchFamily="34" charset="-122"/>
                <a:cs typeface="Inter" pitchFamily="34" charset="-120"/>
              </a:rPr>
              <a:t>트랜잭션 관리</a:t>
            </a:r>
            <a:endParaRPr lang="en-US" sz="1400" dirty="0"/>
          </a:p>
        </p:txBody>
      </p:sp>
      <p:sp>
        <p:nvSpPr>
          <p:cNvPr id="37" name="Text 35"/>
          <p:cNvSpPr/>
          <p:nvPr/>
        </p:nvSpPr>
        <p:spPr>
          <a:xfrm>
            <a:off x="643890" y="7042785"/>
            <a:ext cx="5659398" cy="294323"/>
          </a:xfrm>
          <a:prstGeom prst="rect">
            <a:avLst/>
          </a:prstGeom>
          <a:noFill/>
          <a:ln/>
        </p:spPr>
        <p:txBody>
          <a:bodyPr wrap="none" lIns="0" tIns="0" rIns="0" bIns="0" rtlCol="0" anchor="t"/>
          <a:lstStyle/>
          <a:p>
            <a:pPr algn="r" indent="0" marL="0">
              <a:lnSpc>
                <a:spcPts val="2300"/>
              </a:lnSpc>
              <a:buNone/>
            </a:pPr>
            <a:r>
              <a:rPr lang="en-US" sz="1400" spc="-29" kern="0" dirty="0">
                <a:solidFill>
                  <a:srgbClr val="E5E0DF"/>
                </a:solidFill>
                <a:latin typeface="Inter" pitchFamily="34" charset="0"/>
                <a:ea typeface="Inter" pitchFamily="34" charset="-122"/>
                <a:cs typeface="Inter" pitchFamily="34" charset="-120"/>
              </a:rPr>
              <a:t>성능 최적화 및 재사용성</a:t>
            </a:r>
            <a:endParaRPr lang="en-US"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Text 0"/>
          <p:cNvSpPr/>
          <p:nvPr/>
        </p:nvSpPr>
        <p:spPr>
          <a:xfrm>
            <a:off x="793790" y="972145"/>
            <a:ext cx="669667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프로젝트를 진행하며 배운 점: </a:t>
            </a:r>
            <a:endParaRPr lang="en-US" sz="4450" dirty="0"/>
          </a:p>
        </p:txBody>
      </p:sp>
      <p:sp>
        <p:nvSpPr>
          <p:cNvPr id="3" name="Text 1"/>
          <p:cNvSpPr/>
          <p:nvPr/>
        </p:nvSpPr>
        <p:spPr>
          <a:xfrm>
            <a:off x="793790" y="2021086"/>
            <a:ext cx="689145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협업, 최적화, 무결성</a:t>
            </a:r>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의 중요성!</a:t>
            </a:r>
            <a:endParaRPr lang="en-US" sz="4450" dirty="0"/>
          </a:p>
        </p:txBody>
      </p:sp>
      <p:pic>
        <p:nvPicPr>
          <p:cNvPr id="4" name="Image 0" descr="preencoded.png">    </p:cNvPr>
          <p:cNvPicPr>
            <a:picLocks noChangeAspect="1"/>
          </p:cNvPicPr>
          <p:nvPr/>
        </p:nvPicPr>
        <p:blipFill>
          <a:blip r:embed="rId1"/>
          <a:stretch>
            <a:fillRect/>
          </a:stretch>
        </p:blipFill>
        <p:spPr>
          <a:xfrm>
            <a:off x="793790" y="3070027"/>
            <a:ext cx="566976" cy="566976"/>
          </a:xfrm>
          <a:prstGeom prst="rect">
            <a:avLst/>
          </a:prstGeom>
        </p:spPr>
      </p:pic>
      <p:sp>
        <p:nvSpPr>
          <p:cNvPr id="5" name="Text 2"/>
          <p:cNvSpPr/>
          <p:nvPr/>
        </p:nvSpPr>
        <p:spPr>
          <a:xfrm>
            <a:off x="793790" y="3863816"/>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팀 협업</a:t>
            </a:r>
            <a:endParaRPr lang="en-US" sz="2200" dirty="0"/>
          </a:p>
        </p:txBody>
      </p:sp>
      <p:sp>
        <p:nvSpPr>
          <p:cNvPr id="6" name="Text 3"/>
          <p:cNvSpPr/>
          <p:nvPr/>
        </p:nvSpPr>
        <p:spPr>
          <a:xfrm>
            <a:off x="793790" y="4354235"/>
            <a:ext cx="4120753"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역할 분담과 진행 상황 공유를 통해  팀 프로젝트를 진행하면서 모두가 이해의 깊이는 다를지라도 같은 목표와 방향성을 가지고 회의를 진행하면서 팀원과의 소통과 협업의 중요성을 다시 한번 느낄 수 있었습니다.  </a:t>
            </a:r>
            <a:endParaRPr lang="en-US" sz="1750" dirty="0"/>
          </a:p>
        </p:txBody>
      </p:sp>
      <p:pic>
        <p:nvPicPr>
          <p:cNvPr id="7" name="Image 1" descr="preencoded.png">    </p:cNvPr>
          <p:cNvPicPr>
            <a:picLocks noChangeAspect="1"/>
          </p:cNvPicPr>
          <p:nvPr/>
        </p:nvPicPr>
        <p:blipFill>
          <a:blip r:embed="rId2"/>
          <a:stretch>
            <a:fillRect/>
          </a:stretch>
        </p:blipFill>
        <p:spPr>
          <a:xfrm>
            <a:off x="5254704" y="3070027"/>
            <a:ext cx="566976" cy="566976"/>
          </a:xfrm>
          <a:prstGeom prst="rect">
            <a:avLst/>
          </a:prstGeom>
        </p:spPr>
      </p:pic>
      <p:sp>
        <p:nvSpPr>
          <p:cNvPr id="8" name="Text 4"/>
          <p:cNvSpPr/>
          <p:nvPr/>
        </p:nvSpPr>
        <p:spPr>
          <a:xfrm>
            <a:off x="5254704" y="3863816"/>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SQL 최적화</a:t>
            </a:r>
            <a:endParaRPr lang="en-US" sz="2200" dirty="0"/>
          </a:p>
        </p:txBody>
      </p:sp>
      <p:sp>
        <p:nvSpPr>
          <p:cNvPr id="9" name="Text 5"/>
          <p:cNvSpPr/>
          <p:nvPr/>
        </p:nvSpPr>
        <p:spPr>
          <a:xfrm>
            <a:off x="5254704" y="4354235"/>
            <a:ext cx="4120872" cy="2177415"/>
          </a:xfrm>
          <a:prstGeom prst="rect">
            <a:avLst/>
          </a:prstGeom>
          <a:noFill/>
          <a:ln/>
        </p:spPr>
        <p:txBody>
          <a:bodyPr wrap="square" lIns="0" tIns="0" rIns="0" bIns="0" rtlCol="0" anchor="t"/>
          <a:lstStyle/>
          <a:p>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이번 프로젝트를 통해 </a:t>
            </a:r>
            <a:pPr algn="l" indent="0" marL="0">
              <a:lnSpc>
                <a:spcPts val="2850"/>
              </a:lnSpc>
              <a:buNone/>
            </a:pPr>
            <a:r>
              <a:rPr lang="en-US" sz="1750" b="1" spc="-36" kern="0" dirty="0">
                <a:solidFill>
                  <a:srgbClr val="E5E0DF"/>
                </a:solidFill>
                <a:latin typeface="Inter" pitchFamily="34" charset="0"/>
                <a:ea typeface="Inter" pitchFamily="34" charset="-122"/>
                <a:cs typeface="Inter" pitchFamily="34" charset="-120"/>
              </a:rPr>
              <a:t>인덱스 , PL/SQL, 서브쿼리</a:t>
            </a:r>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 등의 개념을 직접 적용하고 활용하여 직접적으로  사용할 수 있었습니다. 그 과정을 통하여 쿼리를 얼마나 효율적으로 구성하느냐에 따라 시스템의 효율성과 성능이 개선되는 걸 실제로 경험할 수 있었습니다.</a:t>
            </a:r>
            <a:endParaRPr lang="en-US" sz="1750" dirty="0"/>
          </a:p>
        </p:txBody>
      </p:sp>
      <p:pic>
        <p:nvPicPr>
          <p:cNvPr id="10" name="Image 2" descr="preencoded.png">    </p:cNvPr>
          <p:cNvPicPr>
            <a:picLocks noChangeAspect="1"/>
          </p:cNvPicPr>
          <p:nvPr/>
        </p:nvPicPr>
        <p:blipFill>
          <a:blip r:embed="rId3"/>
          <a:stretch>
            <a:fillRect/>
          </a:stretch>
        </p:blipFill>
        <p:spPr>
          <a:xfrm>
            <a:off x="9715738" y="3070027"/>
            <a:ext cx="566976" cy="566976"/>
          </a:xfrm>
          <a:prstGeom prst="rect">
            <a:avLst/>
          </a:prstGeom>
        </p:spPr>
      </p:pic>
      <p:sp>
        <p:nvSpPr>
          <p:cNvPr id="11" name="Text 6"/>
          <p:cNvSpPr/>
          <p:nvPr/>
        </p:nvSpPr>
        <p:spPr>
          <a:xfrm>
            <a:off x="9715738" y="3863816"/>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데이터 무결성 관리</a:t>
            </a:r>
            <a:endParaRPr lang="en-US" sz="2200" dirty="0"/>
          </a:p>
        </p:txBody>
      </p:sp>
      <p:sp>
        <p:nvSpPr>
          <p:cNvPr id="12" name="Text 7"/>
          <p:cNvSpPr/>
          <p:nvPr/>
        </p:nvSpPr>
        <p:spPr>
          <a:xfrm>
            <a:off x="9715738" y="4354235"/>
            <a:ext cx="4120753" cy="2903220"/>
          </a:xfrm>
          <a:prstGeom prst="rect">
            <a:avLst/>
          </a:prstGeom>
          <a:noFill/>
          <a:ln/>
        </p:spPr>
        <p:txBody>
          <a:bodyPr wrap="square" lIns="0" tIns="0" rIns="0" bIns="0" rtlCol="0" anchor="t"/>
          <a:lstStyle/>
          <a:p>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데이터 무결성을 유지하기 위해 제약 조건과 트랜잭션을 적극 활용하여 신뢰할 수 있는 데이터베이스 시스템을 구축했습니다. 특히, ERD를 작성하며 </a:t>
            </a:r>
            <a:pPr algn="l" indent="0" marL="0">
              <a:lnSpc>
                <a:spcPts val="2850"/>
              </a:lnSpc>
              <a:buNone/>
            </a:pPr>
            <a:r>
              <a:rPr lang="en-US" sz="1750" b="1" spc="-36" kern="0" dirty="0">
                <a:solidFill>
                  <a:srgbClr val="E5E0DF"/>
                </a:solidFill>
                <a:latin typeface="Inter" pitchFamily="34" charset="0"/>
                <a:ea typeface="Inter" pitchFamily="34" charset="-122"/>
                <a:cs typeface="Inter" pitchFamily="34" charset="-120"/>
              </a:rPr>
              <a:t>1:N, N:M 관계를 정리</a:t>
            </a:r>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하고, 불필요한 데이터 중복을 제거하기 위해 </a:t>
            </a:r>
            <a:pPr algn="l" indent="0" marL="0">
              <a:lnSpc>
                <a:spcPts val="2850"/>
              </a:lnSpc>
              <a:buNone/>
            </a:pPr>
            <a:r>
              <a:rPr lang="en-US" sz="1750" b="1" spc="-36" kern="0" dirty="0">
                <a:solidFill>
                  <a:srgbClr val="E5E0DF"/>
                </a:solidFill>
                <a:latin typeface="Inter" pitchFamily="34" charset="0"/>
                <a:ea typeface="Inter" pitchFamily="34" charset="-122"/>
                <a:cs typeface="Inter" pitchFamily="34" charset="-120"/>
              </a:rPr>
              <a:t>정규화(Normalization) 기법</a:t>
            </a:r>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을 적용하는 과정을 통하여 데이터 무결성을 유지하면서도 성능을 고려한 테이블 설계할 수 있었습니다.</a:t>
            </a:r>
            <a:endParaRPr lang="en-US" sz="17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Text 0"/>
          <p:cNvSpPr/>
          <p:nvPr/>
        </p:nvSpPr>
        <p:spPr>
          <a:xfrm>
            <a:off x="793790" y="1700689"/>
            <a:ext cx="11202591"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향후 개선 방향: 웹 애플리케이션 연동 및 기능 확장</a:t>
            </a:r>
            <a:endParaRPr lang="en-US" sz="4450" dirty="0"/>
          </a:p>
        </p:txBody>
      </p:sp>
      <p:pic>
        <p:nvPicPr>
          <p:cNvPr id="3" name="Image 0" descr="preencoded.png">    </p:cNvPr>
          <p:cNvPicPr>
            <a:picLocks noChangeAspect="1"/>
          </p:cNvPicPr>
          <p:nvPr/>
        </p:nvPicPr>
        <p:blipFill>
          <a:blip r:embed="rId1"/>
          <a:stretch>
            <a:fillRect/>
          </a:stretch>
        </p:blipFill>
        <p:spPr>
          <a:xfrm>
            <a:off x="793790" y="2749629"/>
            <a:ext cx="4347567" cy="907256"/>
          </a:xfrm>
          <a:prstGeom prst="rect">
            <a:avLst/>
          </a:prstGeom>
        </p:spPr>
      </p:pic>
      <p:sp>
        <p:nvSpPr>
          <p:cNvPr id="4" name="Text 1"/>
          <p:cNvSpPr/>
          <p:nvPr/>
        </p:nvSpPr>
        <p:spPr>
          <a:xfrm>
            <a:off x="1020604" y="3997047"/>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웹 애플리케이션 연동</a:t>
            </a:r>
            <a:endParaRPr lang="en-US" sz="2200" dirty="0"/>
          </a:p>
        </p:txBody>
      </p:sp>
      <p:sp>
        <p:nvSpPr>
          <p:cNvPr id="5" name="Text 2"/>
          <p:cNvSpPr/>
          <p:nvPr/>
        </p:nvSpPr>
        <p:spPr>
          <a:xfrm>
            <a:off x="1020604" y="4487466"/>
            <a:ext cx="3893939"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현재는 데이터베이스 구축 및 SQL 기반 기능 구현만 진행했지만, 추후 Spring Boot/Node.js로 백엔드를 구축하고 React,Vue.js 등을 활용하여 프로트엔드 영역까지도 확장 가능</a:t>
            </a:r>
            <a:endParaRPr lang="en-US" sz="1750" dirty="0"/>
          </a:p>
        </p:txBody>
      </p:sp>
      <p:pic>
        <p:nvPicPr>
          <p:cNvPr id="6" name="Image 1" descr="preencoded.png">    </p:cNvPr>
          <p:cNvPicPr>
            <a:picLocks noChangeAspect="1"/>
          </p:cNvPicPr>
          <p:nvPr/>
        </p:nvPicPr>
        <p:blipFill>
          <a:blip r:embed="rId2"/>
          <a:stretch>
            <a:fillRect/>
          </a:stretch>
        </p:blipFill>
        <p:spPr>
          <a:xfrm>
            <a:off x="5141357" y="2749629"/>
            <a:ext cx="4347567" cy="907256"/>
          </a:xfrm>
          <a:prstGeom prst="rect">
            <a:avLst/>
          </a:prstGeom>
        </p:spPr>
      </p:pic>
      <p:sp>
        <p:nvSpPr>
          <p:cNvPr id="7" name="Text 3"/>
          <p:cNvSpPr/>
          <p:nvPr/>
        </p:nvSpPr>
        <p:spPr>
          <a:xfrm>
            <a:off x="5368171" y="3997047"/>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실시간 데이터 처리 </a:t>
            </a:r>
            <a:endParaRPr lang="en-US" sz="2200" dirty="0"/>
          </a:p>
        </p:txBody>
      </p:sp>
      <p:sp>
        <p:nvSpPr>
          <p:cNvPr id="8" name="Text 4"/>
          <p:cNvSpPr/>
          <p:nvPr/>
        </p:nvSpPr>
        <p:spPr>
          <a:xfrm>
            <a:off x="5368171" y="4487466"/>
            <a:ext cx="3893939"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실시간 데이터 처리 및 대시보드 기능을 추가하여 출석 체크 , 성적 입력 ,상담 시스템  등 데이터를 실시간으로 반영하여 운영 효율성을 향상시켜 실용적인 시스템을 구축</a:t>
            </a:r>
            <a:endParaRPr lang="en-US" sz="1750" dirty="0"/>
          </a:p>
        </p:txBody>
      </p:sp>
      <p:pic>
        <p:nvPicPr>
          <p:cNvPr id="9" name="Image 2" descr="preencoded.png">    </p:cNvPr>
          <p:cNvPicPr>
            <a:picLocks noChangeAspect="1"/>
          </p:cNvPicPr>
          <p:nvPr/>
        </p:nvPicPr>
        <p:blipFill>
          <a:blip r:embed="rId3"/>
          <a:stretch>
            <a:fillRect/>
          </a:stretch>
        </p:blipFill>
        <p:spPr>
          <a:xfrm>
            <a:off x="9488924" y="2749629"/>
            <a:ext cx="4347567" cy="907256"/>
          </a:xfrm>
          <a:prstGeom prst="rect">
            <a:avLst/>
          </a:prstGeom>
        </p:spPr>
      </p:pic>
      <p:sp>
        <p:nvSpPr>
          <p:cNvPr id="10" name="Text 5"/>
          <p:cNvSpPr/>
          <p:nvPr/>
        </p:nvSpPr>
        <p:spPr>
          <a:xfrm>
            <a:off x="9715738" y="3997047"/>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E5E0DF"/>
                </a:solidFill>
                <a:latin typeface="Inter Bold" pitchFamily="34" charset="0"/>
                <a:ea typeface="Inter Bold" pitchFamily="34" charset="-122"/>
                <a:cs typeface="Inter Bold" pitchFamily="34" charset="-120"/>
              </a:rPr>
              <a:t>모바일 앱 개발</a:t>
            </a:r>
            <a:endParaRPr lang="en-US" sz="2200" dirty="0"/>
          </a:p>
        </p:txBody>
      </p:sp>
      <p:sp>
        <p:nvSpPr>
          <p:cNvPr id="11" name="Text 6"/>
          <p:cNvSpPr/>
          <p:nvPr/>
        </p:nvSpPr>
        <p:spPr>
          <a:xfrm>
            <a:off x="9715738" y="4487466"/>
            <a:ext cx="3893939"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5E0DF"/>
                </a:solidFill>
                <a:latin typeface="Inter" pitchFamily="34" charset="0"/>
                <a:ea typeface="Inter" pitchFamily="34" charset="-122"/>
                <a:cs typeface="Inter" pitchFamily="34" charset="-120"/>
              </a:rPr>
              <a:t>모바일 앱을 개발하여 교육생 및 교사의 접근성을 더욱 높이고, 시스템 사용 편의성 강화 가능</a:t>
            </a:r>
            <a:endParaRPr lang="en-US" sz="175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Text 0"/>
          <p:cNvSpPr/>
          <p:nvPr/>
        </p:nvSpPr>
        <p:spPr>
          <a:xfrm>
            <a:off x="543520" y="537091"/>
            <a:ext cx="3882985" cy="485299"/>
          </a:xfrm>
          <a:prstGeom prst="rect">
            <a:avLst/>
          </a:prstGeom>
          <a:noFill/>
          <a:ln/>
        </p:spPr>
        <p:txBody>
          <a:bodyPr wrap="none" lIns="0" tIns="0" rIns="0" bIns="0" rtlCol="0" anchor="t"/>
          <a:lstStyle/>
          <a:p>
            <a:pPr indent="0" marL="0">
              <a:lnSpc>
                <a:spcPts val="3800"/>
              </a:lnSpc>
              <a:buNone/>
            </a:pPr>
            <a:r>
              <a:rPr lang="en-US" sz="3050" b="1" spc="-92" kern="0" dirty="0">
                <a:solidFill>
                  <a:srgbClr val="FFFFFF"/>
                </a:solidFill>
                <a:latin typeface="Inter Bold" pitchFamily="34" charset="0"/>
                <a:ea typeface="Inter Bold" pitchFamily="34" charset="-122"/>
                <a:cs typeface="Inter Bold" pitchFamily="34" charset="-120"/>
              </a:rPr>
              <a:t>프로젝트 후기</a:t>
            </a:r>
            <a:endParaRPr lang="en-US" sz="3050" dirty="0"/>
          </a:p>
        </p:txBody>
      </p:sp>
      <p:pic>
        <p:nvPicPr>
          <p:cNvPr id="3" name="Image 0" descr="preencoded.png">    </p:cNvPr>
          <p:cNvPicPr>
            <a:picLocks noChangeAspect="1"/>
          </p:cNvPicPr>
          <p:nvPr/>
        </p:nvPicPr>
        <p:blipFill>
          <a:blip r:embed="rId1"/>
          <a:stretch>
            <a:fillRect/>
          </a:stretch>
        </p:blipFill>
        <p:spPr>
          <a:xfrm>
            <a:off x="543520" y="1429941"/>
            <a:ext cx="4507111" cy="4507111"/>
          </a:xfrm>
          <a:prstGeom prst="rect">
            <a:avLst/>
          </a:prstGeom>
        </p:spPr>
      </p:pic>
      <p:sp>
        <p:nvSpPr>
          <p:cNvPr id="4" name="Text 1"/>
          <p:cNvSpPr/>
          <p:nvPr/>
        </p:nvSpPr>
        <p:spPr>
          <a:xfrm>
            <a:off x="543520" y="6111716"/>
            <a:ext cx="2329696" cy="291227"/>
          </a:xfrm>
          <a:prstGeom prst="rect">
            <a:avLst/>
          </a:prstGeom>
          <a:noFill/>
          <a:ln/>
        </p:spPr>
        <p:txBody>
          <a:bodyPr wrap="none" lIns="0" tIns="0" rIns="0" bIns="0" rtlCol="0" anchor="t"/>
          <a:lstStyle/>
          <a:p>
            <a:pPr indent="0" marL="0">
              <a:lnSpc>
                <a:spcPts val="2250"/>
              </a:lnSpc>
              <a:buNone/>
            </a:pPr>
            <a:r>
              <a:rPr lang="en-US" sz="1800" b="1" spc="-55" kern="0" dirty="0">
                <a:solidFill>
                  <a:srgbClr val="FFFFFF"/>
                </a:solidFill>
                <a:latin typeface="Inter Bold" pitchFamily="34" charset="0"/>
                <a:ea typeface="Inter Bold" pitchFamily="34" charset="-122"/>
                <a:cs typeface="Inter Bold" pitchFamily="34" charset="-120"/>
              </a:rPr>
              <a:t>다음</a:t>
            </a:r>
            <a:endParaRPr lang="en-US" sz="1800" dirty="0"/>
          </a:p>
        </p:txBody>
      </p:sp>
      <p:sp>
        <p:nvSpPr>
          <p:cNvPr id="5" name="Text 2"/>
          <p:cNvSpPr/>
          <p:nvPr/>
        </p:nvSpPr>
        <p:spPr>
          <a:xfrm>
            <a:off x="543520" y="6558201"/>
            <a:ext cx="6582251" cy="994410"/>
          </a:xfrm>
          <a:prstGeom prst="rect">
            <a:avLst/>
          </a:prstGeom>
          <a:noFill/>
          <a:ln/>
        </p:spPr>
        <p:txBody>
          <a:bodyPr wrap="square" lIns="0" tIns="0" rIns="0" bIns="0" rtlCol="0" anchor="t"/>
          <a:lstStyle/>
          <a:p>
            <a:pPr indent="0" marL="0">
              <a:lnSpc>
                <a:spcPts val="1950"/>
              </a:lnSpc>
              <a:buNone/>
            </a:pPr>
            <a:r>
              <a:rPr lang="en-US" sz="1200" spc="-24" kern="0" dirty="0">
                <a:solidFill>
                  <a:srgbClr val="E5E0DF"/>
                </a:solidFill>
                <a:latin typeface="Inter" pitchFamily="34" charset="0"/>
                <a:ea typeface="Inter" pitchFamily="34" charset="-122"/>
                <a:cs typeface="Inter" pitchFamily="34" charset="-120"/>
              </a:rPr>
              <a:t>짧은 1주일 프로젝트였지만 평일과 주말, 밤낮을 가리지 않고 열심히 작업해준 팀원들과 서로 의지하며 개발에 몰두할 수 있었던 즐거운 시간이었습니다. 시간이 부족해 아쉬웠지만, 시간이 더 있었다면 다양한 추가 기능을 넣어보며 더 깊은 업무 이해를 바탕으로 ERD를 작성하여 성능 좋은 DB를 함께 구축하는 데 도전해보고 싶었습니다.</a:t>
            </a:r>
            <a:endParaRPr lang="en-US" sz="1200" dirty="0"/>
          </a:p>
        </p:txBody>
      </p:sp>
      <p:pic>
        <p:nvPicPr>
          <p:cNvPr id="6" name="Image 1" descr="preencoded.png">    </p:cNvPr>
          <p:cNvPicPr>
            <a:picLocks noChangeAspect="1"/>
          </p:cNvPicPr>
          <p:nvPr/>
        </p:nvPicPr>
        <p:blipFill>
          <a:blip r:embed="rId2"/>
          <a:stretch>
            <a:fillRect/>
          </a:stretch>
        </p:blipFill>
        <p:spPr>
          <a:xfrm>
            <a:off x="7512248" y="1429941"/>
            <a:ext cx="4228148" cy="4228148"/>
          </a:xfrm>
          <a:prstGeom prst="rect">
            <a:avLst/>
          </a:prstGeom>
        </p:spPr>
      </p:pic>
      <p:sp>
        <p:nvSpPr>
          <p:cNvPr id="7" name="Text 3"/>
          <p:cNvSpPr/>
          <p:nvPr/>
        </p:nvSpPr>
        <p:spPr>
          <a:xfrm>
            <a:off x="7512248" y="5832753"/>
            <a:ext cx="2329696" cy="291227"/>
          </a:xfrm>
          <a:prstGeom prst="rect">
            <a:avLst/>
          </a:prstGeom>
          <a:noFill/>
          <a:ln/>
        </p:spPr>
        <p:txBody>
          <a:bodyPr wrap="none" lIns="0" tIns="0" rIns="0" bIns="0" rtlCol="0" anchor="t"/>
          <a:lstStyle/>
          <a:p>
            <a:pPr indent="0" marL="0">
              <a:lnSpc>
                <a:spcPts val="2250"/>
              </a:lnSpc>
              <a:buNone/>
            </a:pPr>
            <a:r>
              <a:rPr lang="en-US" sz="1800" b="1" spc="-55" kern="0" dirty="0">
                <a:solidFill>
                  <a:srgbClr val="FFFFFF"/>
                </a:solidFill>
                <a:latin typeface="Inter Bold" pitchFamily="34" charset="0"/>
                <a:ea typeface="Inter Bold" pitchFamily="34" charset="-122"/>
                <a:cs typeface="Inter Bold" pitchFamily="34" charset="-120"/>
              </a:rPr>
              <a:t>인제</a:t>
            </a:r>
            <a:endParaRPr lang="en-US" sz="1800" dirty="0"/>
          </a:p>
        </p:txBody>
      </p:sp>
      <p:sp>
        <p:nvSpPr>
          <p:cNvPr id="8" name="Text 4"/>
          <p:cNvSpPr/>
          <p:nvPr/>
        </p:nvSpPr>
        <p:spPr>
          <a:xfrm>
            <a:off x="7512248" y="6279237"/>
            <a:ext cx="6582251" cy="1243013"/>
          </a:xfrm>
          <a:prstGeom prst="rect">
            <a:avLst/>
          </a:prstGeom>
          <a:noFill/>
          <a:ln/>
        </p:spPr>
        <p:txBody>
          <a:bodyPr wrap="square" lIns="0" tIns="0" rIns="0" bIns="0" rtlCol="0" anchor="t"/>
          <a:lstStyle/>
          <a:p>
            <a:pPr indent="0" marL="0">
              <a:lnSpc>
                <a:spcPts val="1950"/>
              </a:lnSpc>
              <a:buNone/>
            </a:pPr>
            <a:r>
              <a:rPr lang="en-US" sz="1200" spc="-24" kern="0" dirty="0">
                <a:solidFill>
                  <a:srgbClr val="E5E0DF"/>
                </a:solidFill>
                <a:latin typeface="Inter" pitchFamily="34" charset="0"/>
                <a:ea typeface="Inter" pitchFamily="34" charset="-122"/>
                <a:cs typeface="Inter" pitchFamily="34" charset="-120"/>
              </a:rPr>
              <a:t>중도 탈락한 학생들의 성적 처리를 위한 프로시저와 성적을 배점에 반영한 점수가 출력되도록 하는 뷰를 설계하며 데이터의 흐름과 무결성을 유지하는 방법을 깊이 고민했습니다. 여러 번의 수정 과정을 거치며 서브쿼리, JOIN, EXISTS, CASE 문을 활용한 조건 처리의 중요성을 실감했다. 또한, 성능 최적화와 비즈니스 로직을 반영한 데이터베이스 구축이 단순한 SQL을 작성하는 것을 넘어 효율적인 데이터베이스 운영을 고민해야 한다는 점을 배울 수 있었습니다.</a:t>
            </a:r>
            <a:endParaRPr lang="en-US" sz="12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Text 0"/>
          <p:cNvSpPr/>
          <p:nvPr/>
        </p:nvSpPr>
        <p:spPr>
          <a:xfrm>
            <a:off x="636270" y="588764"/>
            <a:ext cx="4545092" cy="568047"/>
          </a:xfrm>
          <a:prstGeom prst="rect">
            <a:avLst/>
          </a:prstGeom>
          <a:noFill/>
          <a:ln/>
        </p:spPr>
        <p:txBody>
          <a:bodyPr wrap="none" lIns="0" tIns="0" rIns="0" bIns="0" rtlCol="0" anchor="t"/>
          <a:lstStyle/>
          <a:p>
            <a:pPr indent="0" marL="0">
              <a:lnSpc>
                <a:spcPts val="4450"/>
              </a:lnSpc>
              <a:buNone/>
            </a:pPr>
            <a:r>
              <a:rPr lang="en-US" sz="3550" b="1" spc="-107" kern="0" dirty="0">
                <a:solidFill>
                  <a:srgbClr val="FFFFFF"/>
                </a:solidFill>
                <a:latin typeface="Inter Bold" pitchFamily="34" charset="0"/>
                <a:ea typeface="Inter Bold" pitchFamily="34" charset="-122"/>
                <a:cs typeface="Inter Bold" pitchFamily="34" charset="-120"/>
              </a:rPr>
              <a:t>프로젝트 후기</a:t>
            </a:r>
            <a:endParaRPr lang="en-US" sz="3550" dirty="0"/>
          </a:p>
        </p:txBody>
      </p:sp>
      <p:pic>
        <p:nvPicPr>
          <p:cNvPr id="3" name="Image 0" descr="preencoded.png">    </p:cNvPr>
          <p:cNvPicPr>
            <a:picLocks noChangeAspect="1"/>
          </p:cNvPicPr>
          <p:nvPr/>
        </p:nvPicPr>
        <p:blipFill>
          <a:blip r:embed="rId1"/>
          <a:stretch>
            <a:fillRect/>
          </a:stretch>
        </p:blipFill>
        <p:spPr>
          <a:xfrm>
            <a:off x="636270" y="1633895"/>
            <a:ext cx="3331488" cy="2052161"/>
          </a:xfrm>
          <a:prstGeom prst="rect">
            <a:avLst/>
          </a:prstGeom>
        </p:spPr>
      </p:pic>
      <p:sp>
        <p:nvSpPr>
          <p:cNvPr id="4" name="Text 1"/>
          <p:cNvSpPr/>
          <p:nvPr/>
        </p:nvSpPr>
        <p:spPr>
          <a:xfrm>
            <a:off x="636270" y="3890486"/>
            <a:ext cx="4156472" cy="290870"/>
          </a:xfrm>
          <a:prstGeom prst="rect">
            <a:avLst/>
          </a:prstGeom>
          <a:noFill/>
          <a:ln/>
        </p:spPr>
        <p:txBody>
          <a:bodyPr wrap="none" lIns="0" tIns="0" rIns="0" bIns="0" rtlCol="0" anchor="t"/>
          <a:lstStyle/>
          <a:p>
            <a:pPr indent="0" marL="0">
              <a:lnSpc>
                <a:spcPts val="2250"/>
              </a:lnSpc>
              <a:buNone/>
            </a:pPr>
            <a:endParaRPr lang="en-US" sz="1400" dirty="0"/>
          </a:p>
        </p:txBody>
      </p:sp>
      <p:sp>
        <p:nvSpPr>
          <p:cNvPr id="5" name="Text 2"/>
          <p:cNvSpPr/>
          <p:nvPr/>
        </p:nvSpPr>
        <p:spPr>
          <a:xfrm>
            <a:off x="636270" y="4363045"/>
            <a:ext cx="2727008" cy="340757"/>
          </a:xfrm>
          <a:prstGeom prst="rect">
            <a:avLst/>
          </a:prstGeom>
          <a:noFill/>
          <a:ln/>
        </p:spPr>
        <p:txBody>
          <a:bodyPr wrap="none" lIns="0" tIns="0" rIns="0" bIns="0" rtlCol="0" anchor="t"/>
          <a:lstStyle/>
          <a:p>
            <a:pPr indent="0" marL="0">
              <a:lnSpc>
                <a:spcPts val="2650"/>
              </a:lnSpc>
              <a:buNone/>
            </a:pPr>
            <a:r>
              <a:rPr lang="en-US" sz="2100" b="1" spc="-64" kern="0" dirty="0">
                <a:solidFill>
                  <a:srgbClr val="FFFFFF"/>
                </a:solidFill>
                <a:latin typeface="Inter Bold" pitchFamily="34" charset="0"/>
                <a:ea typeface="Inter Bold" pitchFamily="34" charset="-122"/>
                <a:cs typeface="Inter Bold" pitchFamily="34" charset="-120"/>
              </a:rPr>
              <a:t>형년</a:t>
            </a:r>
            <a:endParaRPr lang="en-US" sz="2100" dirty="0"/>
          </a:p>
        </p:txBody>
      </p:sp>
      <p:sp>
        <p:nvSpPr>
          <p:cNvPr id="6" name="Text 3"/>
          <p:cNvSpPr/>
          <p:nvPr/>
        </p:nvSpPr>
        <p:spPr>
          <a:xfrm>
            <a:off x="636270" y="4885492"/>
            <a:ext cx="4156472" cy="1163479"/>
          </a:xfrm>
          <a:prstGeom prst="rect">
            <a:avLst/>
          </a:prstGeom>
          <a:noFill/>
          <a:ln/>
        </p:spPr>
        <p:txBody>
          <a:bodyPr wrap="square" lIns="0" tIns="0" rIns="0" bIns="0" rtlCol="0" anchor="t"/>
          <a:lstStyle/>
          <a:p>
            <a:pPr indent="0" marL="0">
              <a:lnSpc>
                <a:spcPts val="2250"/>
              </a:lnSpc>
              <a:buNone/>
            </a:pPr>
            <a:r>
              <a:rPr lang="en-US" sz="1400" spc="-29" kern="0" dirty="0">
                <a:solidFill>
                  <a:srgbClr val="E5E0DF"/>
                </a:solidFill>
                <a:latin typeface="Inter" pitchFamily="34" charset="0"/>
                <a:ea typeface="Inter" pitchFamily="34" charset="-122"/>
                <a:cs typeface="Inter" pitchFamily="34" charset="-120"/>
              </a:rPr>
              <a:t>직접 프로젝트를 진행하면서 막힌 부분을 풀어가는 것에 성취감을 느꼈고 팀원들과 프로젝트를 진행하는 것에서 즐거움을 느꼈습니다. 특히 DB를 구축하는 것에서는 팀원들과의 소통이 더 중요하다는 것도 느꼈습니다.</a:t>
            </a:r>
            <a:endParaRPr lang="en-US" sz="1400" dirty="0"/>
          </a:p>
        </p:txBody>
      </p:sp>
      <p:sp>
        <p:nvSpPr>
          <p:cNvPr id="7" name="Text 4"/>
          <p:cNvSpPr/>
          <p:nvPr/>
        </p:nvSpPr>
        <p:spPr>
          <a:xfrm>
            <a:off x="636270" y="6212562"/>
            <a:ext cx="4156472" cy="1163479"/>
          </a:xfrm>
          <a:prstGeom prst="rect">
            <a:avLst/>
          </a:prstGeom>
          <a:noFill/>
          <a:ln/>
        </p:spPr>
        <p:txBody>
          <a:bodyPr wrap="square" lIns="0" tIns="0" rIns="0" bIns="0" rtlCol="0" anchor="t"/>
          <a:lstStyle/>
          <a:p>
            <a:pPr indent="0" marL="0">
              <a:lnSpc>
                <a:spcPts val="2250"/>
              </a:lnSpc>
              <a:buNone/>
            </a:pPr>
            <a:r>
              <a:rPr lang="en-US" sz="1400" spc="-29" kern="0" dirty="0">
                <a:solidFill>
                  <a:srgbClr val="E5E0DF"/>
                </a:solidFill>
                <a:latin typeface="Inter" pitchFamily="34" charset="0"/>
                <a:ea typeface="Inter" pitchFamily="34" charset="-122"/>
                <a:cs typeface="Inter" pitchFamily="34" charset="-120"/>
              </a:rPr>
              <a:t>기간이 짧은 것에 아쉬움이 느껴졌지만 그 짧은 기간 중에도 이번 프로젝트로 조금 더 발전한 것을 느꼈고 이 때문에 두려움과 막막함이 아닌 다음 프로젝트에대한 기대감만 남게 된 것 같습니다.</a:t>
            </a:r>
            <a:endParaRPr lang="en-US" sz="1400" dirty="0"/>
          </a:p>
        </p:txBody>
      </p:sp>
      <p:pic>
        <p:nvPicPr>
          <p:cNvPr id="8" name="Image 1" descr="preencoded.png">    </p:cNvPr>
          <p:cNvPicPr>
            <a:picLocks noChangeAspect="1"/>
          </p:cNvPicPr>
          <p:nvPr/>
        </p:nvPicPr>
        <p:blipFill>
          <a:blip r:embed="rId2"/>
          <a:stretch>
            <a:fillRect/>
          </a:stretch>
        </p:blipFill>
        <p:spPr>
          <a:xfrm>
            <a:off x="5243751" y="1633895"/>
            <a:ext cx="3331488" cy="2498527"/>
          </a:xfrm>
          <a:prstGeom prst="rect">
            <a:avLst/>
          </a:prstGeom>
        </p:spPr>
      </p:pic>
      <p:sp>
        <p:nvSpPr>
          <p:cNvPr id="9" name="Text 5"/>
          <p:cNvSpPr/>
          <p:nvPr/>
        </p:nvSpPr>
        <p:spPr>
          <a:xfrm>
            <a:off x="5243751" y="4336852"/>
            <a:ext cx="2727008" cy="340757"/>
          </a:xfrm>
          <a:prstGeom prst="rect">
            <a:avLst/>
          </a:prstGeom>
          <a:noFill/>
          <a:ln/>
        </p:spPr>
        <p:txBody>
          <a:bodyPr wrap="none" lIns="0" tIns="0" rIns="0" bIns="0" rtlCol="0" anchor="t"/>
          <a:lstStyle/>
          <a:p>
            <a:pPr indent="0" marL="0">
              <a:lnSpc>
                <a:spcPts val="2650"/>
              </a:lnSpc>
              <a:buNone/>
            </a:pPr>
            <a:r>
              <a:rPr lang="en-US" sz="2100" b="1" spc="-64" kern="0" dirty="0">
                <a:solidFill>
                  <a:srgbClr val="FFFFFF"/>
                </a:solidFill>
                <a:latin typeface="Inter Bold" pitchFamily="34" charset="0"/>
                <a:ea typeface="Inter Bold" pitchFamily="34" charset="-122"/>
                <a:cs typeface="Inter Bold" pitchFamily="34" charset="-120"/>
              </a:rPr>
              <a:t>예진</a:t>
            </a:r>
            <a:endParaRPr lang="en-US" sz="2100" dirty="0"/>
          </a:p>
        </p:txBody>
      </p:sp>
      <p:sp>
        <p:nvSpPr>
          <p:cNvPr id="10" name="Text 6"/>
          <p:cNvSpPr/>
          <p:nvPr/>
        </p:nvSpPr>
        <p:spPr>
          <a:xfrm>
            <a:off x="5243751" y="4859298"/>
            <a:ext cx="4156472" cy="2617827"/>
          </a:xfrm>
          <a:prstGeom prst="rect">
            <a:avLst/>
          </a:prstGeom>
          <a:noFill/>
          <a:ln/>
        </p:spPr>
        <p:txBody>
          <a:bodyPr wrap="square" lIns="0" tIns="0" rIns="0" bIns="0" rtlCol="0" anchor="t"/>
          <a:lstStyle/>
          <a:p>
            <a:pPr indent="0" marL="0">
              <a:lnSpc>
                <a:spcPts val="2250"/>
              </a:lnSpc>
              <a:buNone/>
            </a:pPr>
            <a:r>
              <a:rPr lang="en-US" sz="1400" spc="-29" kern="0" dirty="0">
                <a:solidFill>
                  <a:srgbClr val="E5E0DF"/>
                </a:solidFill>
                <a:latin typeface="Inter" pitchFamily="34" charset="0"/>
                <a:ea typeface="Inter" pitchFamily="34" charset="-122"/>
                <a:cs typeface="Inter" pitchFamily="34" charset="-120"/>
              </a:rPr>
              <a:t>이번 프로젝트를 통해 오라클의 기초를 익히고, 팀원들과 협력하며 개발을 진행하는 경험을 쌓을 수 있었습니다. 처음에는 순서도 작성부터 어려움을 느꼈지만, 실습을 통해 점차 개념이 잡혔고, 직접 데이터베이스를 설계하며 실무 감각도 익힐 수 있었습니다.아쉬운 점은 짧은 프로젝트 기간 때문에 오라클의 심화 기능을 충분히 다루지 못한 것입니다. 앞으로는 오라클을 더 깊이 공부하고, 개발 프로세스를 체계적으로 계획하여 프로젝트를 더욱 효율적으로 진행하고 싶습니다.</a:t>
            </a:r>
            <a:endParaRPr lang="en-US" sz="1400" dirty="0"/>
          </a:p>
        </p:txBody>
      </p:sp>
      <p:pic>
        <p:nvPicPr>
          <p:cNvPr id="11" name="Image 2" descr="preencoded.png">    </p:cNvPr>
          <p:cNvPicPr>
            <a:picLocks noChangeAspect="1"/>
          </p:cNvPicPr>
          <p:nvPr/>
        </p:nvPicPr>
        <p:blipFill>
          <a:blip r:embed="rId3"/>
          <a:stretch>
            <a:fillRect/>
          </a:stretch>
        </p:blipFill>
        <p:spPr>
          <a:xfrm>
            <a:off x="9851231" y="1633895"/>
            <a:ext cx="3331488" cy="2220992"/>
          </a:xfrm>
          <a:prstGeom prst="rect">
            <a:avLst/>
          </a:prstGeom>
        </p:spPr>
      </p:pic>
      <p:sp>
        <p:nvSpPr>
          <p:cNvPr id="12" name="Text 7"/>
          <p:cNvSpPr/>
          <p:nvPr/>
        </p:nvSpPr>
        <p:spPr>
          <a:xfrm>
            <a:off x="9851231" y="4059317"/>
            <a:ext cx="2727008" cy="340757"/>
          </a:xfrm>
          <a:prstGeom prst="rect">
            <a:avLst/>
          </a:prstGeom>
          <a:noFill/>
          <a:ln/>
        </p:spPr>
        <p:txBody>
          <a:bodyPr wrap="none" lIns="0" tIns="0" rIns="0" bIns="0" rtlCol="0" anchor="t"/>
          <a:lstStyle/>
          <a:p>
            <a:pPr indent="0" marL="0">
              <a:lnSpc>
                <a:spcPts val="2650"/>
              </a:lnSpc>
              <a:buNone/>
            </a:pPr>
            <a:r>
              <a:rPr lang="en-US" sz="2100" b="1" spc="-64" kern="0" dirty="0">
                <a:solidFill>
                  <a:srgbClr val="FFFFFF"/>
                </a:solidFill>
                <a:latin typeface="Inter Bold" pitchFamily="34" charset="0"/>
                <a:ea typeface="Inter Bold" pitchFamily="34" charset="-122"/>
                <a:cs typeface="Inter Bold" pitchFamily="34" charset="-120"/>
              </a:rPr>
              <a:t>두현</a:t>
            </a:r>
            <a:endParaRPr lang="en-US" sz="2100" dirty="0"/>
          </a:p>
        </p:txBody>
      </p:sp>
      <p:sp>
        <p:nvSpPr>
          <p:cNvPr id="13" name="Text 8"/>
          <p:cNvSpPr/>
          <p:nvPr/>
        </p:nvSpPr>
        <p:spPr>
          <a:xfrm>
            <a:off x="9851231" y="4581763"/>
            <a:ext cx="4156472" cy="1745218"/>
          </a:xfrm>
          <a:prstGeom prst="rect">
            <a:avLst/>
          </a:prstGeom>
          <a:noFill/>
          <a:ln/>
        </p:spPr>
        <p:txBody>
          <a:bodyPr wrap="square" lIns="0" tIns="0" rIns="0" bIns="0" rtlCol="0" anchor="t"/>
          <a:lstStyle/>
          <a:p>
            <a:pPr indent="0" marL="0">
              <a:lnSpc>
                <a:spcPts val="2250"/>
              </a:lnSpc>
              <a:buNone/>
            </a:pPr>
            <a:r>
              <a:rPr lang="en-US" sz="1400" spc="-29" kern="0" dirty="0">
                <a:solidFill>
                  <a:srgbClr val="E5E0DF"/>
                </a:solidFill>
                <a:latin typeface="Inter" pitchFamily="34" charset="0"/>
                <a:ea typeface="Inter" pitchFamily="34" charset="-122"/>
                <a:cs typeface="Inter" pitchFamily="34" charset="-120"/>
              </a:rPr>
              <a:t>프로젝트 후반에 PL/SQL 작성 시에는 난이도가 있어서 수업자료와 검색도 활용해서 작업을 했는데 스스로 생각하고 고민하는 과정이 어려웠지만 오히려 흥미가 느껴졌던게 신기했던 부분이였고 다음 프로젝트때는 좀 더 스스로 고민하고 주도적으로 문제 해결을 해보고 싶다는 생각이 들었습니다.</a:t>
            </a:r>
            <a:endParaRPr 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Text 0"/>
          <p:cNvSpPr/>
          <p:nvPr/>
        </p:nvSpPr>
        <p:spPr>
          <a:xfrm>
            <a:off x="793790" y="3760351"/>
            <a:ext cx="7028617"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                                                  QnA</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8872" y="392549"/>
            <a:ext cx="3563779" cy="445413"/>
          </a:xfrm>
          <a:prstGeom prst="rect">
            <a:avLst/>
          </a:prstGeom>
          <a:noFill/>
          <a:ln/>
        </p:spPr>
        <p:txBody>
          <a:bodyPr wrap="none" lIns="0" tIns="0" rIns="0" bIns="0" rtlCol="0" anchor="t"/>
          <a:lstStyle/>
          <a:p>
            <a:pPr indent="0" marL="0">
              <a:lnSpc>
                <a:spcPts val="3500"/>
              </a:lnSpc>
              <a:buNone/>
            </a:pPr>
            <a:r>
              <a:rPr lang="en-US" sz="2800" b="1" spc="-84" kern="0" dirty="0">
                <a:solidFill>
                  <a:srgbClr val="FFFFFF"/>
                </a:solidFill>
                <a:latin typeface="Inter Bold" pitchFamily="34" charset="0"/>
                <a:ea typeface="Inter Bold" pitchFamily="34" charset="-122"/>
                <a:cs typeface="Inter Bold" pitchFamily="34" charset="-120"/>
              </a:rPr>
              <a:t>2-1. 요구사항 분석</a:t>
            </a:r>
            <a:endParaRPr lang="en-US" sz="2800" dirty="0"/>
          </a:p>
        </p:txBody>
      </p:sp>
      <p:sp>
        <p:nvSpPr>
          <p:cNvPr id="3" name="Text 1"/>
          <p:cNvSpPr/>
          <p:nvPr/>
        </p:nvSpPr>
        <p:spPr>
          <a:xfrm>
            <a:off x="498872" y="1051679"/>
            <a:ext cx="2138243" cy="267295"/>
          </a:xfrm>
          <a:prstGeom prst="rect">
            <a:avLst/>
          </a:prstGeom>
          <a:noFill/>
          <a:ln/>
        </p:spPr>
        <p:txBody>
          <a:bodyPr wrap="none" lIns="0" tIns="0" rIns="0" bIns="0" rtlCol="0" anchor="t"/>
          <a:lstStyle/>
          <a:p>
            <a:pPr algn="l" indent="0" marL="0">
              <a:lnSpc>
                <a:spcPts val="2100"/>
              </a:lnSpc>
              <a:buNone/>
            </a:pPr>
            <a:r>
              <a:rPr lang="en-US" sz="1650" b="1" spc="-51" kern="0" dirty="0">
                <a:solidFill>
                  <a:srgbClr val="FFFFFF"/>
                </a:solidFill>
                <a:latin typeface="Inter Bold" pitchFamily="34" charset="0"/>
                <a:ea typeface="Inter Bold" pitchFamily="34" charset="-122"/>
                <a:cs typeface="Inter Bold" pitchFamily="34" charset="-120"/>
              </a:rPr>
              <a:t>1. 요구분석 정리</a:t>
            </a:r>
            <a:endParaRPr lang="en-US" sz="1650" dirty="0"/>
          </a:p>
        </p:txBody>
      </p:sp>
      <p:pic>
        <p:nvPicPr>
          <p:cNvPr id="4" name="Image 0" descr="preencoded.png">    </p:cNvPr>
          <p:cNvPicPr>
            <a:picLocks noChangeAspect="1"/>
          </p:cNvPicPr>
          <p:nvPr/>
        </p:nvPicPr>
        <p:blipFill>
          <a:blip r:embed="rId1"/>
          <a:stretch>
            <a:fillRect/>
          </a:stretch>
        </p:blipFill>
        <p:spPr>
          <a:xfrm>
            <a:off x="3371136" y="1532692"/>
            <a:ext cx="7888010" cy="5915978"/>
          </a:xfrm>
          <a:prstGeom prst="rect">
            <a:avLst/>
          </a:prstGeom>
        </p:spPr>
      </p:pic>
      <p:sp>
        <p:nvSpPr>
          <p:cNvPr id="5" name="Text 2"/>
          <p:cNvSpPr/>
          <p:nvPr/>
        </p:nvSpPr>
        <p:spPr>
          <a:xfrm>
            <a:off x="498872" y="7608927"/>
            <a:ext cx="13632656" cy="228005"/>
          </a:xfrm>
          <a:prstGeom prst="rect">
            <a:avLst/>
          </a:prstGeom>
          <a:noFill/>
          <a:ln/>
        </p:spPr>
        <p:txBody>
          <a:bodyPr wrap="none" lIns="0" tIns="0" rIns="0" bIns="0" rtlCol="0" anchor="t"/>
          <a:lstStyle/>
          <a:p>
            <a:pPr indent="0" marL="0">
              <a:lnSpc>
                <a:spcPts val="1750"/>
              </a:lnSpc>
              <a:buNone/>
            </a:pP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30900" y="417076"/>
            <a:ext cx="3792260" cy="473988"/>
          </a:xfrm>
          <a:prstGeom prst="rect">
            <a:avLst/>
          </a:prstGeom>
          <a:noFill/>
          <a:ln/>
        </p:spPr>
        <p:txBody>
          <a:bodyPr wrap="none" lIns="0" tIns="0" rIns="0" bIns="0" rtlCol="0" anchor="t"/>
          <a:lstStyle/>
          <a:p>
            <a:pPr indent="0" marL="0">
              <a:lnSpc>
                <a:spcPts val="3700"/>
              </a:lnSpc>
              <a:buNone/>
            </a:pPr>
            <a:r>
              <a:rPr lang="en-US" sz="2950" b="1" spc="-90" kern="0" dirty="0">
                <a:solidFill>
                  <a:srgbClr val="FFFFFF"/>
                </a:solidFill>
                <a:latin typeface="Inter Bold" pitchFamily="34" charset="0"/>
                <a:ea typeface="Inter Bold" pitchFamily="34" charset="-122"/>
                <a:cs typeface="Inter Bold" pitchFamily="34" charset="-120"/>
              </a:rPr>
              <a:t>2-1. 요구사항 분석</a:t>
            </a:r>
            <a:endParaRPr lang="en-US" sz="2950" dirty="0"/>
          </a:p>
        </p:txBody>
      </p:sp>
      <p:sp>
        <p:nvSpPr>
          <p:cNvPr id="3" name="Text 1"/>
          <p:cNvSpPr/>
          <p:nvPr/>
        </p:nvSpPr>
        <p:spPr>
          <a:xfrm>
            <a:off x="530900" y="1118592"/>
            <a:ext cx="2275284" cy="284321"/>
          </a:xfrm>
          <a:prstGeom prst="rect">
            <a:avLst/>
          </a:prstGeom>
          <a:noFill/>
          <a:ln/>
        </p:spPr>
        <p:txBody>
          <a:bodyPr wrap="none" lIns="0" tIns="0" rIns="0" bIns="0" rtlCol="0" anchor="t"/>
          <a:lstStyle/>
          <a:p>
            <a:pPr algn="l" indent="0" marL="0">
              <a:lnSpc>
                <a:spcPts val="2200"/>
              </a:lnSpc>
              <a:buNone/>
            </a:pPr>
            <a:r>
              <a:rPr lang="en-US" sz="1750" b="1" spc="-54" kern="0" dirty="0">
                <a:solidFill>
                  <a:srgbClr val="FFFFFF"/>
                </a:solidFill>
                <a:latin typeface="Inter Bold" pitchFamily="34" charset="0"/>
                <a:ea typeface="Inter Bold" pitchFamily="34" charset="-122"/>
                <a:cs typeface="Inter Bold" pitchFamily="34" charset="-120"/>
              </a:rPr>
              <a:t>2. 요구분석서 작성</a:t>
            </a:r>
            <a:endParaRPr lang="en-US" sz="1750" dirty="0"/>
          </a:p>
        </p:txBody>
      </p:sp>
      <p:pic>
        <p:nvPicPr>
          <p:cNvPr id="4" name="Image 0" descr="preencoded.png">    </p:cNvPr>
          <p:cNvPicPr>
            <a:picLocks noChangeAspect="1"/>
          </p:cNvPicPr>
          <p:nvPr/>
        </p:nvPicPr>
        <p:blipFill>
          <a:blip r:embed="rId1"/>
          <a:stretch>
            <a:fillRect/>
          </a:stretch>
        </p:blipFill>
        <p:spPr>
          <a:xfrm>
            <a:off x="2778204" y="1630442"/>
            <a:ext cx="9073991" cy="5852041"/>
          </a:xfrm>
          <a:prstGeom prst="rect">
            <a:avLst/>
          </a:prstGeom>
        </p:spPr>
      </p:pic>
      <p:sp>
        <p:nvSpPr>
          <p:cNvPr id="5" name="Text 2"/>
          <p:cNvSpPr/>
          <p:nvPr/>
        </p:nvSpPr>
        <p:spPr>
          <a:xfrm>
            <a:off x="530900" y="7653099"/>
            <a:ext cx="13568601" cy="242649"/>
          </a:xfrm>
          <a:prstGeom prst="rect">
            <a:avLst/>
          </a:prstGeom>
          <a:noFill/>
          <a:ln/>
        </p:spPr>
        <p:txBody>
          <a:bodyPr wrap="none" lIns="0" tIns="0" rIns="0" bIns="0" rtlCol="0" anchor="t"/>
          <a:lstStyle/>
          <a:p>
            <a:pPr indent="0" marL="0">
              <a:lnSpc>
                <a:spcPts val="1900"/>
              </a:lnSpc>
              <a:buNone/>
            </a:pP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algn="ct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2-2. 데이터베이스 설계</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64</Slides>
  <Notes>64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64</vt:i4>
      </vt:variant>
    </vt:vector>
  </HeadingPairs>
  <TitlesOfParts>
    <vt:vector size="6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2025-02-07T06:42:47Z</dcterms:created>
  <dcterms:modified xsi:type="dcterms:W3CDTF">2025-02-07T06:42:47Z</dcterms:modified>
</cp:coreProperties>
</file>